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36"/>
  </p:notesMasterIdLst>
  <p:handoutMasterIdLst>
    <p:handoutMasterId r:id="rId37"/>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7" r:id="rId18"/>
    <p:sldId id="314" r:id="rId19"/>
    <p:sldId id="315" r:id="rId20"/>
    <p:sldId id="316" r:id="rId21"/>
    <p:sldId id="318" r:id="rId22"/>
    <p:sldId id="319" r:id="rId23"/>
    <p:sldId id="320" r:id="rId24"/>
    <p:sldId id="321" r:id="rId25"/>
    <p:sldId id="323" r:id="rId26"/>
    <p:sldId id="322" r:id="rId27"/>
    <p:sldId id="324" r:id="rId28"/>
    <p:sldId id="325" r:id="rId29"/>
    <p:sldId id="326" r:id="rId30"/>
    <p:sldId id="327" r:id="rId31"/>
    <p:sldId id="328" r:id="rId32"/>
    <p:sldId id="329" r:id="rId33"/>
    <p:sldId id="330" r:id="rId34"/>
    <p:sldId id="331" r:id="rId3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ED0"/>
    <a:srgbClr val="6C9E60"/>
    <a:srgbClr val="FA0000"/>
    <a:srgbClr val="FBE7EE"/>
    <a:srgbClr val="2B1E8A"/>
    <a:srgbClr val="44C8F5"/>
    <a:srgbClr val="AFABAB"/>
    <a:srgbClr val="FFFFFF"/>
    <a:srgbClr val="CA483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5393" autoAdjust="0"/>
  </p:normalViewPr>
  <p:slideViewPr>
    <p:cSldViewPr snapToGrid="0" showGuides="1">
      <p:cViewPr varScale="1">
        <p:scale>
          <a:sx n="58" d="100"/>
          <a:sy n="58" d="100"/>
        </p:scale>
        <p:origin x="1014"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12/11/2021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12/11/2021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12/11/2021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240037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10</a:t>
            </a:fld>
            <a:endParaRPr lang="nl-BE"/>
          </a:p>
        </p:txBody>
      </p:sp>
    </p:spTree>
    <p:extLst>
      <p:ext uri="{BB962C8B-B14F-4D97-AF65-F5344CB8AC3E}">
        <p14:creationId xmlns:p14="http://schemas.microsoft.com/office/powerpoint/2010/main" val="332306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180788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15120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291355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91152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4289578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12/11/2021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12/11/2021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12/11/2021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12/11/2021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hyperlink" Target="https://scikit-learn.org/stable/modules/generated/sklearn.linear_model.LogisticRegression.html" TargetMode="Externa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 TargetMode="External"/><Relationship Id="rId2" Type="http://schemas.openxmlformats.org/officeDocument/2006/relationships/hyperlink" Target="https://scikit-learn.org/stable/modules/generated/sklearn.linear_model.LogisticRegression.html" TargetMode="Externa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RandomizedSearchCV.html" TargetMode="External"/><Relationship Id="rId2" Type="http://schemas.openxmlformats.org/officeDocument/2006/relationships/hyperlink" Target="https://scikit-learn.org/stable/modules/generated/sklearn.linear_model.LogisticRegression.html" TargetMode="Externa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hyperlink" Target="https://scikit-optimize.github.io/stable/modules/generated/skopt.BayesSearchCV.html" TargetMode="External"/><Relationship Id="rId2" Type="http://schemas.openxmlformats.org/officeDocument/2006/relationships/hyperlink" Target="https://scikit-learn.org/stable/modules/generated/sklearn.linear_model.LogisticRegression.html"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10</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850910955"/>
              </p:ext>
            </p:extLst>
          </p:nvPr>
        </p:nvGraphicFramePr>
        <p:xfrm>
          <a:off x="1748445" y="4624090"/>
          <a:ext cx="14791110"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gridCol w="1479111">
                  <a:extLst>
                    <a:ext uri="{9D8B030D-6E8A-4147-A177-3AD203B41FA5}">
                      <a16:colId xmlns:a16="http://schemas.microsoft.com/office/drawing/2014/main" val="1503292494"/>
                    </a:ext>
                  </a:extLst>
                </a:gridCol>
                <a:gridCol w="1479111">
                  <a:extLst>
                    <a:ext uri="{9D8B030D-6E8A-4147-A177-3AD203B41FA5}">
                      <a16:colId xmlns:a16="http://schemas.microsoft.com/office/drawing/2014/main" val="247751154"/>
                    </a:ext>
                  </a:extLst>
                </a:gridCol>
              </a:tblGrid>
              <a:tr h="370840">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1993889" cy="646331"/>
          </a:xfrm>
          <a:prstGeom prst="rect">
            <a:avLst/>
          </a:prstGeom>
          <a:noFill/>
        </p:spPr>
        <p:txBody>
          <a:bodyPr wrap="square" rtlCol="0">
            <a:spAutoFit/>
          </a:bodyPr>
          <a:lstStyle/>
          <a:p>
            <a:r>
              <a:rPr lang="en-US" sz="3600" dirty="0"/>
              <a:t>Data:</a:t>
            </a:r>
          </a:p>
        </p:txBody>
      </p:sp>
    </p:spTree>
    <p:extLst>
      <p:ext uri="{BB962C8B-B14F-4D97-AF65-F5344CB8AC3E}">
        <p14:creationId xmlns:p14="http://schemas.microsoft.com/office/powerpoint/2010/main" val="274626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11</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1809275325"/>
              </p:ext>
            </p:extLst>
          </p:nvPr>
        </p:nvGraphicFramePr>
        <p:xfrm>
          <a:off x="1748445" y="4624090"/>
          <a:ext cx="11832888"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tblGrid>
              <a:tr h="370840">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3307300" cy="646331"/>
          </a:xfrm>
          <a:prstGeom prst="rect">
            <a:avLst/>
          </a:prstGeom>
          <a:noFill/>
        </p:spPr>
        <p:txBody>
          <a:bodyPr wrap="square" rtlCol="0">
            <a:spAutoFit/>
          </a:bodyPr>
          <a:lstStyle/>
          <a:p>
            <a:r>
              <a:rPr lang="en-US" sz="3600" dirty="0"/>
              <a:t>Training data:</a:t>
            </a:r>
          </a:p>
        </p:txBody>
      </p:sp>
      <p:graphicFrame>
        <p:nvGraphicFramePr>
          <p:cNvPr id="5" name="Table 4">
            <a:extLst>
              <a:ext uri="{FF2B5EF4-FFF2-40B4-BE49-F238E27FC236}">
                <a16:creationId xmlns:a16="http://schemas.microsoft.com/office/drawing/2014/main" id="{3AE2ACAC-A2CA-4D88-B33F-775A647D491B}"/>
              </a:ext>
            </a:extLst>
          </p:cNvPr>
          <p:cNvGraphicFramePr>
            <a:graphicFrameLocks noGrp="1"/>
          </p:cNvGraphicFramePr>
          <p:nvPr>
            <p:extLst>
              <p:ext uri="{D42A27DB-BD31-4B8C-83A1-F6EECF244321}">
                <p14:modId xmlns:p14="http://schemas.microsoft.com/office/powerpoint/2010/main" val="3152240013"/>
              </p:ext>
            </p:extLst>
          </p:nvPr>
        </p:nvGraphicFramePr>
        <p:xfrm>
          <a:off x="13915852" y="3184699"/>
          <a:ext cx="2958222"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3584043169"/>
                    </a:ext>
                  </a:extLst>
                </a:gridCol>
                <a:gridCol w="1479111">
                  <a:extLst>
                    <a:ext uri="{9D8B030D-6E8A-4147-A177-3AD203B41FA5}">
                      <a16:colId xmlns:a16="http://schemas.microsoft.com/office/drawing/2014/main" val="3993555863"/>
                    </a:ext>
                  </a:extLst>
                </a:gridCol>
              </a:tblGrid>
              <a:tr h="370840">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191607689"/>
                  </a:ext>
                </a:extLst>
              </a:tr>
            </a:tbl>
          </a:graphicData>
        </a:graphic>
      </p:graphicFrame>
      <p:sp>
        <p:nvSpPr>
          <p:cNvPr id="8" name="TextBox 7">
            <a:extLst>
              <a:ext uri="{FF2B5EF4-FFF2-40B4-BE49-F238E27FC236}">
                <a16:creationId xmlns:a16="http://schemas.microsoft.com/office/drawing/2014/main" id="{8915ECAD-AF38-451E-93CE-131A650BE6A9}"/>
              </a:ext>
            </a:extLst>
          </p:cNvPr>
          <p:cNvSpPr txBox="1"/>
          <p:nvPr/>
        </p:nvSpPr>
        <p:spPr>
          <a:xfrm>
            <a:off x="11921963" y="3112993"/>
            <a:ext cx="1993889" cy="646331"/>
          </a:xfrm>
          <a:prstGeom prst="rect">
            <a:avLst/>
          </a:prstGeom>
          <a:noFill/>
        </p:spPr>
        <p:txBody>
          <a:bodyPr wrap="square" rtlCol="0">
            <a:spAutoFit/>
          </a:bodyPr>
          <a:lstStyle/>
          <a:p>
            <a:r>
              <a:rPr lang="en-US" sz="3600" dirty="0"/>
              <a:t>Test data:</a:t>
            </a:r>
          </a:p>
        </p:txBody>
      </p:sp>
    </p:spTree>
    <p:extLst>
      <p:ext uri="{BB962C8B-B14F-4D97-AF65-F5344CB8AC3E}">
        <p14:creationId xmlns:p14="http://schemas.microsoft.com/office/powerpoint/2010/main" val="188422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12</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928589592"/>
              </p:ext>
            </p:extLst>
          </p:nvPr>
        </p:nvGraphicFramePr>
        <p:xfrm>
          <a:off x="1748445" y="4624090"/>
          <a:ext cx="11832888"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tblGrid>
              <a:tr h="370840">
                <a:tc>
                  <a:txBody>
                    <a:bodyPr/>
                    <a:lstStyle/>
                    <a:p>
                      <a:endParaRPr lang="en-US"/>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3307300" cy="646331"/>
          </a:xfrm>
          <a:prstGeom prst="rect">
            <a:avLst/>
          </a:prstGeom>
          <a:noFill/>
        </p:spPr>
        <p:txBody>
          <a:bodyPr wrap="square" rtlCol="0">
            <a:spAutoFit/>
          </a:bodyPr>
          <a:lstStyle/>
          <a:p>
            <a:r>
              <a:rPr lang="en-US" sz="3600" dirty="0"/>
              <a:t>Fold 1:</a:t>
            </a:r>
          </a:p>
        </p:txBody>
      </p:sp>
      <p:graphicFrame>
        <p:nvGraphicFramePr>
          <p:cNvPr id="5" name="Table 4">
            <a:extLst>
              <a:ext uri="{FF2B5EF4-FFF2-40B4-BE49-F238E27FC236}">
                <a16:creationId xmlns:a16="http://schemas.microsoft.com/office/drawing/2014/main" id="{3AE2ACAC-A2CA-4D88-B33F-775A647D491B}"/>
              </a:ext>
            </a:extLst>
          </p:cNvPr>
          <p:cNvGraphicFramePr>
            <a:graphicFrameLocks noGrp="1"/>
          </p:cNvGraphicFramePr>
          <p:nvPr/>
        </p:nvGraphicFramePr>
        <p:xfrm>
          <a:off x="13915852" y="3184699"/>
          <a:ext cx="2958222"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3584043169"/>
                    </a:ext>
                  </a:extLst>
                </a:gridCol>
                <a:gridCol w="1479111">
                  <a:extLst>
                    <a:ext uri="{9D8B030D-6E8A-4147-A177-3AD203B41FA5}">
                      <a16:colId xmlns:a16="http://schemas.microsoft.com/office/drawing/2014/main" val="3993555863"/>
                    </a:ext>
                  </a:extLst>
                </a:gridCol>
              </a:tblGrid>
              <a:tr h="370840">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191607689"/>
                  </a:ext>
                </a:extLst>
              </a:tr>
            </a:tbl>
          </a:graphicData>
        </a:graphic>
      </p:graphicFrame>
      <p:sp>
        <p:nvSpPr>
          <p:cNvPr id="8" name="TextBox 7">
            <a:extLst>
              <a:ext uri="{FF2B5EF4-FFF2-40B4-BE49-F238E27FC236}">
                <a16:creationId xmlns:a16="http://schemas.microsoft.com/office/drawing/2014/main" id="{8915ECAD-AF38-451E-93CE-131A650BE6A9}"/>
              </a:ext>
            </a:extLst>
          </p:cNvPr>
          <p:cNvSpPr txBox="1"/>
          <p:nvPr/>
        </p:nvSpPr>
        <p:spPr>
          <a:xfrm>
            <a:off x="11921963" y="3112993"/>
            <a:ext cx="1993889" cy="646331"/>
          </a:xfrm>
          <a:prstGeom prst="rect">
            <a:avLst/>
          </a:prstGeom>
          <a:noFill/>
        </p:spPr>
        <p:txBody>
          <a:bodyPr wrap="square" rtlCol="0">
            <a:spAutoFit/>
          </a:bodyPr>
          <a:lstStyle/>
          <a:p>
            <a:r>
              <a:rPr lang="en-US" sz="3600" dirty="0"/>
              <a:t>Test data:</a:t>
            </a:r>
          </a:p>
        </p:txBody>
      </p:sp>
      <p:grpSp>
        <p:nvGrpSpPr>
          <p:cNvPr id="14" name="Group 13">
            <a:extLst>
              <a:ext uri="{FF2B5EF4-FFF2-40B4-BE49-F238E27FC236}">
                <a16:creationId xmlns:a16="http://schemas.microsoft.com/office/drawing/2014/main" id="{1ABEFE9E-0685-420C-8E60-C1AD291D2085}"/>
              </a:ext>
            </a:extLst>
          </p:cNvPr>
          <p:cNvGrpSpPr/>
          <p:nvPr/>
        </p:nvGrpSpPr>
        <p:grpSpPr>
          <a:xfrm>
            <a:off x="1745620" y="5298735"/>
            <a:ext cx="2970415" cy="1436287"/>
            <a:chOff x="4721632" y="5278645"/>
            <a:chExt cx="2970415" cy="1436287"/>
          </a:xfrm>
        </p:grpSpPr>
        <p:sp>
          <p:nvSpPr>
            <p:cNvPr id="9" name="Left Brace 8">
              <a:extLst>
                <a:ext uri="{FF2B5EF4-FFF2-40B4-BE49-F238E27FC236}">
                  <a16:creationId xmlns:a16="http://schemas.microsoft.com/office/drawing/2014/main" id="{F0800F2C-7480-4E68-9658-A59F1B7593EB}"/>
                </a:ext>
              </a:extLst>
            </p:cNvPr>
            <p:cNvSpPr/>
            <p:nvPr/>
          </p:nvSpPr>
          <p:spPr>
            <a:xfrm rot="16200000">
              <a:off x="5850274" y="4150003"/>
              <a:ext cx="713131" cy="2970415"/>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770FE42-8977-4799-9D14-35379E33F805}"/>
                </a:ext>
              </a:extLst>
            </p:cNvPr>
            <p:cNvSpPr txBox="1"/>
            <p:nvPr/>
          </p:nvSpPr>
          <p:spPr>
            <a:xfrm>
              <a:off x="5722511" y="6068601"/>
              <a:ext cx="955381" cy="646331"/>
            </a:xfrm>
            <a:prstGeom prst="rect">
              <a:avLst/>
            </a:prstGeom>
            <a:noFill/>
          </p:spPr>
          <p:txBody>
            <a:bodyPr wrap="square" rtlCol="0">
              <a:spAutoFit/>
            </a:bodyPr>
            <a:lstStyle/>
            <a:p>
              <a:r>
                <a:rPr lang="en-US" sz="3600" dirty="0"/>
                <a:t>Test</a:t>
              </a:r>
            </a:p>
          </p:txBody>
        </p:sp>
      </p:grpSp>
      <p:grpSp>
        <p:nvGrpSpPr>
          <p:cNvPr id="13" name="Group 12">
            <a:extLst>
              <a:ext uri="{FF2B5EF4-FFF2-40B4-BE49-F238E27FC236}">
                <a16:creationId xmlns:a16="http://schemas.microsoft.com/office/drawing/2014/main" id="{030D4E9F-C3BF-4631-B589-700A1B3C4FFC}"/>
              </a:ext>
            </a:extLst>
          </p:cNvPr>
          <p:cNvGrpSpPr/>
          <p:nvPr/>
        </p:nvGrpSpPr>
        <p:grpSpPr>
          <a:xfrm>
            <a:off x="4716035" y="5282970"/>
            <a:ext cx="8865298" cy="1380240"/>
            <a:chOff x="4721632" y="5282970"/>
            <a:chExt cx="8859701" cy="1380240"/>
          </a:xfrm>
        </p:grpSpPr>
        <p:sp>
          <p:nvSpPr>
            <p:cNvPr id="11" name="Left Brace 10">
              <a:extLst>
                <a:ext uri="{FF2B5EF4-FFF2-40B4-BE49-F238E27FC236}">
                  <a16:creationId xmlns:a16="http://schemas.microsoft.com/office/drawing/2014/main" id="{EC3814A6-63DE-4B48-892C-359188C5848D}"/>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C913234-860C-4802-836E-880BE63D79A3}"/>
                </a:ext>
              </a:extLst>
            </p:cNvPr>
            <p:cNvSpPr txBox="1"/>
            <p:nvPr/>
          </p:nvSpPr>
          <p:spPr>
            <a:xfrm>
              <a:off x="7749554" y="6016879"/>
              <a:ext cx="2803856" cy="646331"/>
            </a:xfrm>
            <a:prstGeom prst="rect">
              <a:avLst/>
            </a:prstGeom>
            <a:noFill/>
          </p:spPr>
          <p:txBody>
            <a:bodyPr wrap="square" rtlCol="0">
              <a:spAutoFit/>
            </a:bodyPr>
            <a:lstStyle/>
            <a:p>
              <a:pPr algn="ctr"/>
              <a:r>
                <a:rPr lang="en-US" sz="3600" dirty="0"/>
                <a:t>Train</a:t>
              </a:r>
            </a:p>
          </p:txBody>
        </p:sp>
      </p:grpSp>
    </p:spTree>
    <p:extLst>
      <p:ext uri="{BB962C8B-B14F-4D97-AF65-F5344CB8AC3E}">
        <p14:creationId xmlns:p14="http://schemas.microsoft.com/office/powerpoint/2010/main" val="29935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13</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3976295750"/>
              </p:ext>
            </p:extLst>
          </p:nvPr>
        </p:nvGraphicFramePr>
        <p:xfrm>
          <a:off x="1748445" y="4624090"/>
          <a:ext cx="11832888"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tblGrid>
              <a:tr h="370840">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3307300" cy="646331"/>
          </a:xfrm>
          <a:prstGeom prst="rect">
            <a:avLst/>
          </a:prstGeom>
          <a:noFill/>
        </p:spPr>
        <p:txBody>
          <a:bodyPr wrap="square" rtlCol="0">
            <a:spAutoFit/>
          </a:bodyPr>
          <a:lstStyle/>
          <a:p>
            <a:r>
              <a:rPr lang="en-US" sz="3600" dirty="0"/>
              <a:t>Fold 2:</a:t>
            </a:r>
          </a:p>
        </p:txBody>
      </p:sp>
      <p:graphicFrame>
        <p:nvGraphicFramePr>
          <p:cNvPr id="5" name="Table 4">
            <a:extLst>
              <a:ext uri="{FF2B5EF4-FFF2-40B4-BE49-F238E27FC236}">
                <a16:creationId xmlns:a16="http://schemas.microsoft.com/office/drawing/2014/main" id="{3AE2ACAC-A2CA-4D88-B33F-775A647D491B}"/>
              </a:ext>
            </a:extLst>
          </p:cNvPr>
          <p:cNvGraphicFramePr>
            <a:graphicFrameLocks noGrp="1"/>
          </p:cNvGraphicFramePr>
          <p:nvPr/>
        </p:nvGraphicFramePr>
        <p:xfrm>
          <a:off x="13915852" y="3184699"/>
          <a:ext cx="2958222"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3584043169"/>
                    </a:ext>
                  </a:extLst>
                </a:gridCol>
                <a:gridCol w="1479111">
                  <a:extLst>
                    <a:ext uri="{9D8B030D-6E8A-4147-A177-3AD203B41FA5}">
                      <a16:colId xmlns:a16="http://schemas.microsoft.com/office/drawing/2014/main" val="3993555863"/>
                    </a:ext>
                  </a:extLst>
                </a:gridCol>
              </a:tblGrid>
              <a:tr h="370840">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191607689"/>
                  </a:ext>
                </a:extLst>
              </a:tr>
            </a:tbl>
          </a:graphicData>
        </a:graphic>
      </p:graphicFrame>
      <p:sp>
        <p:nvSpPr>
          <p:cNvPr id="8" name="TextBox 7">
            <a:extLst>
              <a:ext uri="{FF2B5EF4-FFF2-40B4-BE49-F238E27FC236}">
                <a16:creationId xmlns:a16="http://schemas.microsoft.com/office/drawing/2014/main" id="{8915ECAD-AF38-451E-93CE-131A650BE6A9}"/>
              </a:ext>
            </a:extLst>
          </p:cNvPr>
          <p:cNvSpPr txBox="1"/>
          <p:nvPr/>
        </p:nvSpPr>
        <p:spPr>
          <a:xfrm>
            <a:off x="11921963" y="3112993"/>
            <a:ext cx="1993889" cy="646331"/>
          </a:xfrm>
          <a:prstGeom prst="rect">
            <a:avLst/>
          </a:prstGeom>
          <a:noFill/>
        </p:spPr>
        <p:txBody>
          <a:bodyPr wrap="square" rtlCol="0">
            <a:spAutoFit/>
          </a:bodyPr>
          <a:lstStyle/>
          <a:p>
            <a:r>
              <a:rPr lang="en-US" sz="3600" dirty="0"/>
              <a:t>Test data:</a:t>
            </a:r>
          </a:p>
        </p:txBody>
      </p:sp>
      <p:grpSp>
        <p:nvGrpSpPr>
          <p:cNvPr id="14" name="Group 13">
            <a:extLst>
              <a:ext uri="{FF2B5EF4-FFF2-40B4-BE49-F238E27FC236}">
                <a16:creationId xmlns:a16="http://schemas.microsoft.com/office/drawing/2014/main" id="{1ABEFE9E-0685-420C-8E60-C1AD291D2085}"/>
              </a:ext>
            </a:extLst>
          </p:cNvPr>
          <p:cNvGrpSpPr/>
          <p:nvPr/>
        </p:nvGrpSpPr>
        <p:grpSpPr>
          <a:xfrm>
            <a:off x="4721632" y="5278645"/>
            <a:ext cx="2970415" cy="1436287"/>
            <a:chOff x="4721632" y="5278645"/>
            <a:chExt cx="2970415" cy="1436287"/>
          </a:xfrm>
        </p:grpSpPr>
        <p:sp>
          <p:nvSpPr>
            <p:cNvPr id="9" name="Left Brace 8">
              <a:extLst>
                <a:ext uri="{FF2B5EF4-FFF2-40B4-BE49-F238E27FC236}">
                  <a16:creationId xmlns:a16="http://schemas.microsoft.com/office/drawing/2014/main" id="{F0800F2C-7480-4E68-9658-A59F1B7593EB}"/>
                </a:ext>
              </a:extLst>
            </p:cNvPr>
            <p:cNvSpPr/>
            <p:nvPr/>
          </p:nvSpPr>
          <p:spPr>
            <a:xfrm rot="16200000">
              <a:off x="5850274" y="4150003"/>
              <a:ext cx="713131" cy="2970415"/>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770FE42-8977-4799-9D14-35379E33F805}"/>
                </a:ext>
              </a:extLst>
            </p:cNvPr>
            <p:cNvSpPr txBox="1"/>
            <p:nvPr/>
          </p:nvSpPr>
          <p:spPr>
            <a:xfrm>
              <a:off x="5722511" y="6068601"/>
              <a:ext cx="955381" cy="646331"/>
            </a:xfrm>
            <a:prstGeom prst="rect">
              <a:avLst/>
            </a:prstGeom>
            <a:noFill/>
          </p:spPr>
          <p:txBody>
            <a:bodyPr wrap="square" rtlCol="0">
              <a:spAutoFit/>
            </a:bodyPr>
            <a:lstStyle/>
            <a:p>
              <a:r>
                <a:rPr lang="en-US" sz="3600" dirty="0"/>
                <a:t>Test</a:t>
              </a:r>
            </a:p>
          </p:txBody>
        </p:sp>
      </p:grpSp>
      <p:grpSp>
        <p:nvGrpSpPr>
          <p:cNvPr id="13" name="Group 12">
            <a:extLst>
              <a:ext uri="{FF2B5EF4-FFF2-40B4-BE49-F238E27FC236}">
                <a16:creationId xmlns:a16="http://schemas.microsoft.com/office/drawing/2014/main" id="{030D4E9F-C3BF-4631-B589-700A1B3C4FFC}"/>
              </a:ext>
            </a:extLst>
          </p:cNvPr>
          <p:cNvGrpSpPr/>
          <p:nvPr/>
        </p:nvGrpSpPr>
        <p:grpSpPr>
          <a:xfrm>
            <a:off x="7692047" y="5282970"/>
            <a:ext cx="5889286" cy="1380240"/>
            <a:chOff x="4721632" y="5282970"/>
            <a:chExt cx="8859701" cy="1380240"/>
          </a:xfrm>
        </p:grpSpPr>
        <p:sp>
          <p:nvSpPr>
            <p:cNvPr id="11" name="Left Brace 10">
              <a:extLst>
                <a:ext uri="{FF2B5EF4-FFF2-40B4-BE49-F238E27FC236}">
                  <a16:creationId xmlns:a16="http://schemas.microsoft.com/office/drawing/2014/main" id="{EC3814A6-63DE-4B48-892C-359188C5848D}"/>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C913234-860C-4802-836E-880BE63D79A3}"/>
                </a:ext>
              </a:extLst>
            </p:cNvPr>
            <p:cNvSpPr txBox="1"/>
            <p:nvPr/>
          </p:nvSpPr>
          <p:spPr>
            <a:xfrm>
              <a:off x="7749554" y="6016879"/>
              <a:ext cx="2803856" cy="646331"/>
            </a:xfrm>
            <a:prstGeom prst="rect">
              <a:avLst/>
            </a:prstGeom>
            <a:noFill/>
          </p:spPr>
          <p:txBody>
            <a:bodyPr wrap="square" rtlCol="0">
              <a:spAutoFit/>
            </a:bodyPr>
            <a:lstStyle/>
            <a:p>
              <a:pPr algn="ctr"/>
              <a:r>
                <a:rPr lang="en-US" sz="3600" dirty="0"/>
                <a:t>Train</a:t>
              </a:r>
            </a:p>
          </p:txBody>
        </p:sp>
      </p:grpSp>
      <p:grpSp>
        <p:nvGrpSpPr>
          <p:cNvPr id="15" name="Group 14">
            <a:extLst>
              <a:ext uri="{FF2B5EF4-FFF2-40B4-BE49-F238E27FC236}">
                <a16:creationId xmlns:a16="http://schemas.microsoft.com/office/drawing/2014/main" id="{C740F045-FB68-4896-8CD3-DC0D1FC9468F}"/>
              </a:ext>
            </a:extLst>
          </p:cNvPr>
          <p:cNvGrpSpPr/>
          <p:nvPr/>
        </p:nvGrpSpPr>
        <p:grpSpPr>
          <a:xfrm>
            <a:off x="1775603" y="5266501"/>
            <a:ext cx="2946029" cy="1396709"/>
            <a:chOff x="4721632" y="5282970"/>
            <a:chExt cx="8859701" cy="1396709"/>
          </a:xfrm>
        </p:grpSpPr>
        <p:sp>
          <p:nvSpPr>
            <p:cNvPr id="16" name="Left Brace 15">
              <a:extLst>
                <a:ext uri="{FF2B5EF4-FFF2-40B4-BE49-F238E27FC236}">
                  <a16:creationId xmlns:a16="http://schemas.microsoft.com/office/drawing/2014/main" id="{3C652726-3CEB-43A5-B14B-CC508058D7EA}"/>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C6CC472-21F3-4EC7-9495-14288EE7ADEC}"/>
                </a:ext>
              </a:extLst>
            </p:cNvPr>
            <p:cNvSpPr txBox="1"/>
            <p:nvPr/>
          </p:nvSpPr>
          <p:spPr>
            <a:xfrm>
              <a:off x="6348944" y="6033348"/>
              <a:ext cx="5605074" cy="646331"/>
            </a:xfrm>
            <a:prstGeom prst="rect">
              <a:avLst/>
            </a:prstGeom>
            <a:noFill/>
          </p:spPr>
          <p:txBody>
            <a:bodyPr wrap="square" rtlCol="0">
              <a:spAutoFit/>
            </a:bodyPr>
            <a:lstStyle/>
            <a:p>
              <a:pPr algn="ctr"/>
              <a:r>
                <a:rPr lang="en-US" sz="3600" dirty="0"/>
                <a:t>Train</a:t>
              </a:r>
            </a:p>
          </p:txBody>
        </p:sp>
      </p:grpSp>
    </p:spTree>
    <p:extLst>
      <p:ext uri="{BB962C8B-B14F-4D97-AF65-F5344CB8AC3E}">
        <p14:creationId xmlns:p14="http://schemas.microsoft.com/office/powerpoint/2010/main" val="94603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14</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749638465"/>
              </p:ext>
            </p:extLst>
          </p:nvPr>
        </p:nvGraphicFramePr>
        <p:xfrm>
          <a:off x="1748445" y="4624090"/>
          <a:ext cx="11832888"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tblGrid>
              <a:tr h="370840">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tc>
                  <a:txBody>
                    <a:bodyPr/>
                    <a:lstStyle/>
                    <a:p>
                      <a:endParaRPr lang="en-US"/>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3307300" cy="646331"/>
          </a:xfrm>
          <a:prstGeom prst="rect">
            <a:avLst/>
          </a:prstGeom>
          <a:noFill/>
        </p:spPr>
        <p:txBody>
          <a:bodyPr wrap="square" rtlCol="0">
            <a:spAutoFit/>
          </a:bodyPr>
          <a:lstStyle/>
          <a:p>
            <a:r>
              <a:rPr lang="en-US" sz="3600" dirty="0"/>
              <a:t>Fold 3:</a:t>
            </a:r>
          </a:p>
        </p:txBody>
      </p:sp>
      <p:graphicFrame>
        <p:nvGraphicFramePr>
          <p:cNvPr id="5" name="Table 4">
            <a:extLst>
              <a:ext uri="{FF2B5EF4-FFF2-40B4-BE49-F238E27FC236}">
                <a16:creationId xmlns:a16="http://schemas.microsoft.com/office/drawing/2014/main" id="{3AE2ACAC-A2CA-4D88-B33F-775A647D491B}"/>
              </a:ext>
            </a:extLst>
          </p:cNvPr>
          <p:cNvGraphicFramePr>
            <a:graphicFrameLocks noGrp="1"/>
          </p:cNvGraphicFramePr>
          <p:nvPr/>
        </p:nvGraphicFramePr>
        <p:xfrm>
          <a:off x="13915852" y="3184699"/>
          <a:ext cx="2958222"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3584043169"/>
                    </a:ext>
                  </a:extLst>
                </a:gridCol>
                <a:gridCol w="1479111">
                  <a:extLst>
                    <a:ext uri="{9D8B030D-6E8A-4147-A177-3AD203B41FA5}">
                      <a16:colId xmlns:a16="http://schemas.microsoft.com/office/drawing/2014/main" val="3993555863"/>
                    </a:ext>
                  </a:extLst>
                </a:gridCol>
              </a:tblGrid>
              <a:tr h="370840">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191607689"/>
                  </a:ext>
                </a:extLst>
              </a:tr>
            </a:tbl>
          </a:graphicData>
        </a:graphic>
      </p:graphicFrame>
      <p:sp>
        <p:nvSpPr>
          <p:cNvPr id="8" name="TextBox 7">
            <a:extLst>
              <a:ext uri="{FF2B5EF4-FFF2-40B4-BE49-F238E27FC236}">
                <a16:creationId xmlns:a16="http://schemas.microsoft.com/office/drawing/2014/main" id="{8915ECAD-AF38-451E-93CE-131A650BE6A9}"/>
              </a:ext>
            </a:extLst>
          </p:cNvPr>
          <p:cNvSpPr txBox="1"/>
          <p:nvPr/>
        </p:nvSpPr>
        <p:spPr>
          <a:xfrm>
            <a:off x="11921963" y="3112993"/>
            <a:ext cx="1993889" cy="646331"/>
          </a:xfrm>
          <a:prstGeom prst="rect">
            <a:avLst/>
          </a:prstGeom>
          <a:noFill/>
        </p:spPr>
        <p:txBody>
          <a:bodyPr wrap="square" rtlCol="0">
            <a:spAutoFit/>
          </a:bodyPr>
          <a:lstStyle/>
          <a:p>
            <a:r>
              <a:rPr lang="en-US" sz="3600" dirty="0"/>
              <a:t>Test data:</a:t>
            </a:r>
          </a:p>
        </p:txBody>
      </p:sp>
      <p:grpSp>
        <p:nvGrpSpPr>
          <p:cNvPr id="14" name="Group 13">
            <a:extLst>
              <a:ext uri="{FF2B5EF4-FFF2-40B4-BE49-F238E27FC236}">
                <a16:creationId xmlns:a16="http://schemas.microsoft.com/office/drawing/2014/main" id="{1ABEFE9E-0685-420C-8E60-C1AD291D2085}"/>
              </a:ext>
            </a:extLst>
          </p:cNvPr>
          <p:cNvGrpSpPr/>
          <p:nvPr/>
        </p:nvGrpSpPr>
        <p:grpSpPr>
          <a:xfrm>
            <a:off x="7692047" y="5298735"/>
            <a:ext cx="2970415" cy="1436287"/>
            <a:chOff x="4721632" y="5278645"/>
            <a:chExt cx="2970415" cy="1436287"/>
          </a:xfrm>
        </p:grpSpPr>
        <p:sp>
          <p:nvSpPr>
            <p:cNvPr id="9" name="Left Brace 8">
              <a:extLst>
                <a:ext uri="{FF2B5EF4-FFF2-40B4-BE49-F238E27FC236}">
                  <a16:creationId xmlns:a16="http://schemas.microsoft.com/office/drawing/2014/main" id="{F0800F2C-7480-4E68-9658-A59F1B7593EB}"/>
                </a:ext>
              </a:extLst>
            </p:cNvPr>
            <p:cNvSpPr/>
            <p:nvPr/>
          </p:nvSpPr>
          <p:spPr>
            <a:xfrm rot="16200000">
              <a:off x="5850274" y="4150003"/>
              <a:ext cx="713131" cy="2970415"/>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770FE42-8977-4799-9D14-35379E33F805}"/>
                </a:ext>
              </a:extLst>
            </p:cNvPr>
            <p:cNvSpPr txBox="1"/>
            <p:nvPr/>
          </p:nvSpPr>
          <p:spPr>
            <a:xfrm>
              <a:off x="5722511" y="6068601"/>
              <a:ext cx="955381" cy="646331"/>
            </a:xfrm>
            <a:prstGeom prst="rect">
              <a:avLst/>
            </a:prstGeom>
            <a:noFill/>
          </p:spPr>
          <p:txBody>
            <a:bodyPr wrap="square" rtlCol="0">
              <a:spAutoFit/>
            </a:bodyPr>
            <a:lstStyle/>
            <a:p>
              <a:r>
                <a:rPr lang="en-US" sz="3600" dirty="0"/>
                <a:t>Test</a:t>
              </a:r>
            </a:p>
          </p:txBody>
        </p:sp>
      </p:grpSp>
      <p:grpSp>
        <p:nvGrpSpPr>
          <p:cNvPr id="13" name="Group 12">
            <a:extLst>
              <a:ext uri="{FF2B5EF4-FFF2-40B4-BE49-F238E27FC236}">
                <a16:creationId xmlns:a16="http://schemas.microsoft.com/office/drawing/2014/main" id="{030D4E9F-C3BF-4631-B589-700A1B3C4FFC}"/>
              </a:ext>
            </a:extLst>
          </p:cNvPr>
          <p:cNvGrpSpPr/>
          <p:nvPr/>
        </p:nvGrpSpPr>
        <p:grpSpPr>
          <a:xfrm>
            <a:off x="1802761" y="5298736"/>
            <a:ext cx="5889286" cy="1380240"/>
            <a:chOff x="4721632" y="5282970"/>
            <a:chExt cx="8859701" cy="1380240"/>
          </a:xfrm>
        </p:grpSpPr>
        <p:sp>
          <p:nvSpPr>
            <p:cNvPr id="11" name="Left Brace 10">
              <a:extLst>
                <a:ext uri="{FF2B5EF4-FFF2-40B4-BE49-F238E27FC236}">
                  <a16:creationId xmlns:a16="http://schemas.microsoft.com/office/drawing/2014/main" id="{EC3814A6-63DE-4B48-892C-359188C5848D}"/>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C913234-860C-4802-836E-880BE63D79A3}"/>
                </a:ext>
              </a:extLst>
            </p:cNvPr>
            <p:cNvSpPr txBox="1"/>
            <p:nvPr/>
          </p:nvSpPr>
          <p:spPr>
            <a:xfrm>
              <a:off x="7749554" y="6016879"/>
              <a:ext cx="2803856" cy="646331"/>
            </a:xfrm>
            <a:prstGeom prst="rect">
              <a:avLst/>
            </a:prstGeom>
            <a:noFill/>
          </p:spPr>
          <p:txBody>
            <a:bodyPr wrap="square" rtlCol="0">
              <a:spAutoFit/>
            </a:bodyPr>
            <a:lstStyle/>
            <a:p>
              <a:pPr algn="ctr"/>
              <a:r>
                <a:rPr lang="en-US" sz="3600" dirty="0"/>
                <a:t>Train</a:t>
              </a:r>
            </a:p>
          </p:txBody>
        </p:sp>
      </p:grpSp>
      <p:grpSp>
        <p:nvGrpSpPr>
          <p:cNvPr id="15" name="Group 14">
            <a:extLst>
              <a:ext uri="{FF2B5EF4-FFF2-40B4-BE49-F238E27FC236}">
                <a16:creationId xmlns:a16="http://schemas.microsoft.com/office/drawing/2014/main" id="{C740F045-FB68-4896-8CD3-DC0D1FC9468F}"/>
              </a:ext>
            </a:extLst>
          </p:cNvPr>
          <p:cNvGrpSpPr/>
          <p:nvPr/>
        </p:nvGrpSpPr>
        <p:grpSpPr>
          <a:xfrm>
            <a:off x="10656077" y="5298735"/>
            <a:ext cx="2946029" cy="1396709"/>
            <a:chOff x="4721632" y="5282970"/>
            <a:chExt cx="8859701" cy="1396709"/>
          </a:xfrm>
        </p:grpSpPr>
        <p:sp>
          <p:nvSpPr>
            <p:cNvPr id="16" name="Left Brace 15">
              <a:extLst>
                <a:ext uri="{FF2B5EF4-FFF2-40B4-BE49-F238E27FC236}">
                  <a16:creationId xmlns:a16="http://schemas.microsoft.com/office/drawing/2014/main" id="{3C652726-3CEB-43A5-B14B-CC508058D7EA}"/>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C6CC472-21F3-4EC7-9495-14288EE7ADEC}"/>
                </a:ext>
              </a:extLst>
            </p:cNvPr>
            <p:cNvSpPr txBox="1"/>
            <p:nvPr/>
          </p:nvSpPr>
          <p:spPr>
            <a:xfrm>
              <a:off x="6348944" y="6033348"/>
              <a:ext cx="5605074" cy="646331"/>
            </a:xfrm>
            <a:prstGeom prst="rect">
              <a:avLst/>
            </a:prstGeom>
            <a:noFill/>
          </p:spPr>
          <p:txBody>
            <a:bodyPr wrap="square" rtlCol="0">
              <a:spAutoFit/>
            </a:bodyPr>
            <a:lstStyle/>
            <a:p>
              <a:pPr algn="ctr"/>
              <a:r>
                <a:rPr lang="en-US" sz="3600" dirty="0"/>
                <a:t>Train</a:t>
              </a:r>
            </a:p>
          </p:txBody>
        </p:sp>
      </p:grpSp>
    </p:spTree>
    <p:extLst>
      <p:ext uri="{BB962C8B-B14F-4D97-AF65-F5344CB8AC3E}">
        <p14:creationId xmlns:p14="http://schemas.microsoft.com/office/powerpoint/2010/main" val="293898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r>
              <a:rPr lang="en-US" dirty="0"/>
              <a:t>Example: train-test split: 0,8-0,2</a:t>
            </a:r>
          </a:p>
          <a:p>
            <a:r>
              <a:rPr lang="en-US" dirty="0"/>
              <a:t>K-folds: 4</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15</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graphicFrame>
        <p:nvGraphicFramePr>
          <p:cNvPr id="6" name="Table 6">
            <a:extLst>
              <a:ext uri="{FF2B5EF4-FFF2-40B4-BE49-F238E27FC236}">
                <a16:creationId xmlns:a16="http://schemas.microsoft.com/office/drawing/2014/main" id="{ED410462-9D47-4828-B9D7-DD9D516C1AC4}"/>
              </a:ext>
            </a:extLst>
          </p:cNvPr>
          <p:cNvGraphicFramePr>
            <a:graphicFrameLocks noGrp="1"/>
          </p:cNvGraphicFramePr>
          <p:nvPr>
            <p:extLst>
              <p:ext uri="{D42A27DB-BD31-4B8C-83A1-F6EECF244321}">
                <p14:modId xmlns:p14="http://schemas.microsoft.com/office/powerpoint/2010/main" val="1256362910"/>
              </p:ext>
            </p:extLst>
          </p:nvPr>
        </p:nvGraphicFramePr>
        <p:xfrm>
          <a:off x="1748445" y="4624090"/>
          <a:ext cx="11832888"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4283264131"/>
                    </a:ext>
                  </a:extLst>
                </a:gridCol>
                <a:gridCol w="1479111">
                  <a:extLst>
                    <a:ext uri="{9D8B030D-6E8A-4147-A177-3AD203B41FA5}">
                      <a16:colId xmlns:a16="http://schemas.microsoft.com/office/drawing/2014/main" val="4043283223"/>
                    </a:ext>
                  </a:extLst>
                </a:gridCol>
                <a:gridCol w="1479111">
                  <a:extLst>
                    <a:ext uri="{9D8B030D-6E8A-4147-A177-3AD203B41FA5}">
                      <a16:colId xmlns:a16="http://schemas.microsoft.com/office/drawing/2014/main" val="3269359345"/>
                    </a:ext>
                  </a:extLst>
                </a:gridCol>
                <a:gridCol w="1479111">
                  <a:extLst>
                    <a:ext uri="{9D8B030D-6E8A-4147-A177-3AD203B41FA5}">
                      <a16:colId xmlns:a16="http://schemas.microsoft.com/office/drawing/2014/main" val="3556925305"/>
                    </a:ext>
                  </a:extLst>
                </a:gridCol>
                <a:gridCol w="1479111">
                  <a:extLst>
                    <a:ext uri="{9D8B030D-6E8A-4147-A177-3AD203B41FA5}">
                      <a16:colId xmlns:a16="http://schemas.microsoft.com/office/drawing/2014/main" val="3046140398"/>
                    </a:ext>
                  </a:extLst>
                </a:gridCol>
                <a:gridCol w="1479111">
                  <a:extLst>
                    <a:ext uri="{9D8B030D-6E8A-4147-A177-3AD203B41FA5}">
                      <a16:colId xmlns:a16="http://schemas.microsoft.com/office/drawing/2014/main" val="1948267355"/>
                    </a:ext>
                  </a:extLst>
                </a:gridCol>
                <a:gridCol w="1479111">
                  <a:extLst>
                    <a:ext uri="{9D8B030D-6E8A-4147-A177-3AD203B41FA5}">
                      <a16:colId xmlns:a16="http://schemas.microsoft.com/office/drawing/2014/main" val="1168514184"/>
                    </a:ext>
                  </a:extLst>
                </a:gridCol>
                <a:gridCol w="1479111">
                  <a:extLst>
                    <a:ext uri="{9D8B030D-6E8A-4147-A177-3AD203B41FA5}">
                      <a16:colId xmlns:a16="http://schemas.microsoft.com/office/drawing/2014/main" val="84965300"/>
                    </a:ext>
                  </a:extLst>
                </a:gridCol>
              </a:tblGrid>
              <a:tr h="370840">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accent1">
                        <a:lumMod val="60000"/>
                        <a:lumOff val="40000"/>
                      </a:schemeClr>
                    </a:solidFill>
                  </a:tcPr>
                </a:tc>
                <a:tc>
                  <a:txBody>
                    <a:bodyPr/>
                    <a:lstStyle/>
                    <a:p>
                      <a:endParaRPr lang="en-US" dirty="0"/>
                    </a:p>
                  </a:txBody>
                  <a:tcPr>
                    <a:solidFill>
                      <a:schemeClr val="accent1">
                        <a:lumMod val="60000"/>
                        <a:lumOff val="40000"/>
                      </a:schemeClr>
                    </a:solidFill>
                  </a:tcPr>
                </a:tc>
                <a:extLst>
                  <a:ext uri="{0D108BD9-81ED-4DB2-BD59-A6C34878D82A}">
                    <a16:rowId xmlns:a16="http://schemas.microsoft.com/office/drawing/2014/main" val="3032766648"/>
                  </a:ext>
                </a:extLst>
              </a:tr>
            </a:tbl>
          </a:graphicData>
        </a:graphic>
      </p:graphicFrame>
      <p:sp>
        <p:nvSpPr>
          <p:cNvPr id="7" name="TextBox 6">
            <a:extLst>
              <a:ext uri="{FF2B5EF4-FFF2-40B4-BE49-F238E27FC236}">
                <a16:creationId xmlns:a16="http://schemas.microsoft.com/office/drawing/2014/main" id="{83497308-A337-4E07-8907-08FD34FEB1F6}"/>
              </a:ext>
            </a:extLst>
          </p:cNvPr>
          <p:cNvSpPr txBox="1"/>
          <p:nvPr/>
        </p:nvSpPr>
        <p:spPr>
          <a:xfrm>
            <a:off x="998693" y="3813570"/>
            <a:ext cx="3307300" cy="646331"/>
          </a:xfrm>
          <a:prstGeom prst="rect">
            <a:avLst/>
          </a:prstGeom>
          <a:noFill/>
        </p:spPr>
        <p:txBody>
          <a:bodyPr wrap="square" rtlCol="0">
            <a:spAutoFit/>
          </a:bodyPr>
          <a:lstStyle/>
          <a:p>
            <a:r>
              <a:rPr lang="en-US" sz="3600" dirty="0"/>
              <a:t>Fold 4:</a:t>
            </a:r>
          </a:p>
        </p:txBody>
      </p:sp>
      <p:graphicFrame>
        <p:nvGraphicFramePr>
          <p:cNvPr id="5" name="Table 4">
            <a:extLst>
              <a:ext uri="{FF2B5EF4-FFF2-40B4-BE49-F238E27FC236}">
                <a16:creationId xmlns:a16="http://schemas.microsoft.com/office/drawing/2014/main" id="{3AE2ACAC-A2CA-4D88-B33F-775A647D491B}"/>
              </a:ext>
            </a:extLst>
          </p:cNvPr>
          <p:cNvGraphicFramePr>
            <a:graphicFrameLocks noGrp="1"/>
          </p:cNvGraphicFramePr>
          <p:nvPr/>
        </p:nvGraphicFramePr>
        <p:xfrm>
          <a:off x="13915852" y="3184699"/>
          <a:ext cx="2958222" cy="502920"/>
        </p:xfrm>
        <a:graphic>
          <a:graphicData uri="http://schemas.openxmlformats.org/drawingml/2006/table">
            <a:tbl>
              <a:tblPr firstRow="1" bandRow="1">
                <a:tableStyleId>{5C22544A-7EE6-4342-B048-85BDC9FD1C3A}</a:tableStyleId>
              </a:tblPr>
              <a:tblGrid>
                <a:gridCol w="1479111">
                  <a:extLst>
                    <a:ext uri="{9D8B030D-6E8A-4147-A177-3AD203B41FA5}">
                      <a16:colId xmlns:a16="http://schemas.microsoft.com/office/drawing/2014/main" val="3584043169"/>
                    </a:ext>
                  </a:extLst>
                </a:gridCol>
                <a:gridCol w="1479111">
                  <a:extLst>
                    <a:ext uri="{9D8B030D-6E8A-4147-A177-3AD203B41FA5}">
                      <a16:colId xmlns:a16="http://schemas.microsoft.com/office/drawing/2014/main" val="3993555863"/>
                    </a:ext>
                  </a:extLst>
                </a:gridCol>
              </a:tblGrid>
              <a:tr h="370840">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2191607689"/>
                  </a:ext>
                </a:extLst>
              </a:tr>
            </a:tbl>
          </a:graphicData>
        </a:graphic>
      </p:graphicFrame>
      <p:sp>
        <p:nvSpPr>
          <p:cNvPr id="8" name="TextBox 7">
            <a:extLst>
              <a:ext uri="{FF2B5EF4-FFF2-40B4-BE49-F238E27FC236}">
                <a16:creationId xmlns:a16="http://schemas.microsoft.com/office/drawing/2014/main" id="{8915ECAD-AF38-451E-93CE-131A650BE6A9}"/>
              </a:ext>
            </a:extLst>
          </p:cNvPr>
          <p:cNvSpPr txBox="1"/>
          <p:nvPr/>
        </p:nvSpPr>
        <p:spPr>
          <a:xfrm>
            <a:off x="11921963" y="3112993"/>
            <a:ext cx="1993889" cy="646331"/>
          </a:xfrm>
          <a:prstGeom prst="rect">
            <a:avLst/>
          </a:prstGeom>
          <a:noFill/>
        </p:spPr>
        <p:txBody>
          <a:bodyPr wrap="square" rtlCol="0">
            <a:spAutoFit/>
          </a:bodyPr>
          <a:lstStyle/>
          <a:p>
            <a:r>
              <a:rPr lang="en-US" sz="3600" dirty="0"/>
              <a:t>Test data:</a:t>
            </a:r>
          </a:p>
        </p:txBody>
      </p:sp>
      <p:grpSp>
        <p:nvGrpSpPr>
          <p:cNvPr id="14" name="Group 13">
            <a:extLst>
              <a:ext uri="{FF2B5EF4-FFF2-40B4-BE49-F238E27FC236}">
                <a16:creationId xmlns:a16="http://schemas.microsoft.com/office/drawing/2014/main" id="{1ABEFE9E-0685-420C-8E60-C1AD291D2085}"/>
              </a:ext>
            </a:extLst>
          </p:cNvPr>
          <p:cNvGrpSpPr/>
          <p:nvPr/>
        </p:nvGrpSpPr>
        <p:grpSpPr>
          <a:xfrm>
            <a:off x="10669141" y="5298736"/>
            <a:ext cx="2970415" cy="1436287"/>
            <a:chOff x="4721632" y="5278645"/>
            <a:chExt cx="2970415" cy="1436287"/>
          </a:xfrm>
        </p:grpSpPr>
        <p:sp>
          <p:nvSpPr>
            <p:cNvPr id="9" name="Left Brace 8">
              <a:extLst>
                <a:ext uri="{FF2B5EF4-FFF2-40B4-BE49-F238E27FC236}">
                  <a16:creationId xmlns:a16="http://schemas.microsoft.com/office/drawing/2014/main" id="{F0800F2C-7480-4E68-9658-A59F1B7593EB}"/>
                </a:ext>
              </a:extLst>
            </p:cNvPr>
            <p:cNvSpPr/>
            <p:nvPr/>
          </p:nvSpPr>
          <p:spPr>
            <a:xfrm rot="16200000">
              <a:off x="5850274" y="4150003"/>
              <a:ext cx="713131" cy="2970415"/>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770FE42-8977-4799-9D14-35379E33F805}"/>
                </a:ext>
              </a:extLst>
            </p:cNvPr>
            <p:cNvSpPr txBox="1"/>
            <p:nvPr/>
          </p:nvSpPr>
          <p:spPr>
            <a:xfrm>
              <a:off x="5722511" y="6068601"/>
              <a:ext cx="955381" cy="646331"/>
            </a:xfrm>
            <a:prstGeom prst="rect">
              <a:avLst/>
            </a:prstGeom>
            <a:noFill/>
          </p:spPr>
          <p:txBody>
            <a:bodyPr wrap="square" rtlCol="0">
              <a:spAutoFit/>
            </a:bodyPr>
            <a:lstStyle/>
            <a:p>
              <a:r>
                <a:rPr lang="en-US" sz="3600" dirty="0"/>
                <a:t>Test</a:t>
              </a:r>
            </a:p>
          </p:txBody>
        </p:sp>
      </p:grpSp>
      <p:grpSp>
        <p:nvGrpSpPr>
          <p:cNvPr id="13" name="Group 12">
            <a:extLst>
              <a:ext uri="{FF2B5EF4-FFF2-40B4-BE49-F238E27FC236}">
                <a16:creationId xmlns:a16="http://schemas.microsoft.com/office/drawing/2014/main" id="{030D4E9F-C3BF-4631-B589-700A1B3C4FFC}"/>
              </a:ext>
            </a:extLst>
          </p:cNvPr>
          <p:cNvGrpSpPr/>
          <p:nvPr/>
        </p:nvGrpSpPr>
        <p:grpSpPr>
          <a:xfrm>
            <a:off x="1802761" y="5298736"/>
            <a:ext cx="8866380" cy="1380240"/>
            <a:chOff x="4721632" y="5282970"/>
            <a:chExt cx="8859701" cy="1380240"/>
          </a:xfrm>
        </p:grpSpPr>
        <p:sp>
          <p:nvSpPr>
            <p:cNvPr id="11" name="Left Brace 10">
              <a:extLst>
                <a:ext uri="{FF2B5EF4-FFF2-40B4-BE49-F238E27FC236}">
                  <a16:creationId xmlns:a16="http://schemas.microsoft.com/office/drawing/2014/main" id="{EC3814A6-63DE-4B48-892C-359188C5848D}"/>
                </a:ext>
              </a:extLst>
            </p:cNvPr>
            <p:cNvSpPr/>
            <p:nvPr/>
          </p:nvSpPr>
          <p:spPr>
            <a:xfrm rot="16200000">
              <a:off x="8794917" y="1209685"/>
              <a:ext cx="713131" cy="8859701"/>
            </a:xfrm>
            <a:prstGeom prst="leftBrace">
              <a:avLst/>
            </a:prstGeom>
            <a:ln w="28575">
              <a:solidFill>
                <a:schemeClr val="accent6">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C913234-860C-4802-836E-880BE63D79A3}"/>
                </a:ext>
              </a:extLst>
            </p:cNvPr>
            <p:cNvSpPr txBox="1"/>
            <p:nvPr/>
          </p:nvSpPr>
          <p:spPr>
            <a:xfrm>
              <a:off x="7749554" y="6016879"/>
              <a:ext cx="2803856" cy="646331"/>
            </a:xfrm>
            <a:prstGeom prst="rect">
              <a:avLst/>
            </a:prstGeom>
            <a:noFill/>
          </p:spPr>
          <p:txBody>
            <a:bodyPr wrap="square" rtlCol="0">
              <a:spAutoFit/>
            </a:bodyPr>
            <a:lstStyle/>
            <a:p>
              <a:pPr algn="ctr"/>
              <a:r>
                <a:rPr lang="en-US" sz="3600" dirty="0"/>
                <a:t>Train</a:t>
              </a:r>
            </a:p>
          </p:txBody>
        </p:sp>
      </p:grpSp>
    </p:spTree>
    <p:extLst>
      <p:ext uri="{BB962C8B-B14F-4D97-AF65-F5344CB8AC3E}">
        <p14:creationId xmlns:p14="http://schemas.microsoft.com/office/powerpoint/2010/main" val="127511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Cross-validation</a:t>
            </a:r>
          </a:p>
          <a:p>
            <a:pPr marL="571500" indent="-571500">
              <a:buFont typeface="Arial" panose="020B0604020202020204" pitchFamily="34" charset="0"/>
              <a:buChar char="•"/>
            </a:pPr>
            <a:r>
              <a:rPr lang="en-US" dirty="0"/>
              <a:t>Imagine (4-folds):</a:t>
            </a:r>
          </a:p>
          <a:p>
            <a:r>
              <a:rPr lang="en-US" dirty="0"/>
              <a:t>parameters = [ {'kernel': ['linear'], 'C': </a:t>
            </a:r>
            <a:r>
              <a:rPr lang="en-US" dirty="0" err="1"/>
              <a:t>np.linspace</a:t>
            </a:r>
            <a:r>
              <a:rPr lang="en-US" dirty="0"/>
              <a:t>(0.01,20,10)},</a:t>
            </a:r>
          </a:p>
          <a:p>
            <a:r>
              <a:rPr lang="en-US" dirty="0"/>
              <a:t>                           {'kernel': ['</a:t>
            </a:r>
            <a:r>
              <a:rPr lang="en-US" dirty="0" err="1"/>
              <a:t>rbf</a:t>
            </a:r>
            <a:r>
              <a:rPr lang="en-US" dirty="0"/>
              <a:t>'], 'C': </a:t>
            </a:r>
            <a:r>
              <a:rPr lang="en-US" dirty="0" err="1"/>
              <a:t>np.linspace</a:t>
            </a:r>
            <a:r>
              <a:rPr lang="en-US" dirty="0"/>
              <a:t>(0.01,20,10),</a:t>
            </a:r>
          </a:p>
          <a:p>
            <a:r>
              <a:rPr lang="en-US" dirty="0"/>
              <a:t> 		                             'gamma': [0.0001, 0.001, 0.01, 0.1, 0.2]},</a:t>
            </a:r>
          </a:p>
          <a:p>
            <a:r>
              <a:rPr lang="en-US" dirty="0"/>
              <a:t>                           {'kernel': ['poly'], 'C':</a:t>
            </a:r>
            <a:r>
              <a:rPr lang="en-US" dirty="0" err="1"/>
              <a:t>np.linspace</a:t>
            </a:r>
            <a:r>
              <a:rPr lang="en-US" dirty="0"/>
              <a:t>(0.01,20,10)} ]</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16</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58B5464C-BF39-4CB8-AE7D-69A9D092CBFA}"/>
              </a:ext>
            </a:extLst>
          </p:cNvPr>
          <p:cNvCxnSpPr>
            <a:cxnSpLocks/>
          </p:cNvCxnSpPr>
          <p:nvPr/>
        </p:nvCxnSpPr>
        <p:spPr>
          <a:xfrm flipV="1">
            <a:off x="11787447" y="3724102"/>
            <a:ext cx="1396538" cy="349136"/>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FAD436-5A92-4053-B42C-BAE7E67C3375}"/>
              </a:ext>
            </a:extLst>
          </p:cNvPr>
          <p:cNvSpPr txBox="1"/>
          <p:nvPr/>
        </p:nvSpPr>
        <p:spPr>
          <a:xfrm>
            <a:off x="13408429" y="2450456"/>
            <a:ext cx="2951018" cy="584775"/>
          </a:xfrm>
          <a:prstGeom prst="rect">
            <a:avLst/>
          </a:prstGeom>
          <a:noFill/>
        </p:spPr>
        <p:txBody>
          <a:bodyPr wrap="square" rtlCol="0">
            <a:spAutoFit/>
          </a:bodyPr>
          <a:lstStyle/>
          <a:p>
            <a:r>
              <a:rPr lang="en-US" sz="3200" dirty="0"/>
              <a:t>10 possibilities</a:t>
            </a:r>
          </a:p>
        </p:txBody>
      </p:sp>
      <p:cxnSp>
        <p:nvCxnSpPr>
          <p:cNvPr id="9" name="Straight Arrow Connector 8">
            <a:extLst>
              <a:ext uri="{FF2B5EF4-FFF2-40B4-BE49-F238E27FC236}">
                <a16:creationId xmlns:a16="http://schemas.microsoft.com/office/drawing/2014/main" id="{964FE18D-9C66-4441-B7F4-2D6DA34458CC}"/>
              </a:ext>
            </a:extLst>
          </p:cNvPr>
          <p:cNvCxnSpPr>
            <a:cxnSpLocks/>
          </p:cNvCxnSpPr>
          <p:nvPr/>
        </p:nvCxnSpPr>
        <p:spPr>
          <a:xfrm flipV="1">
            <a:off x="13408429" y="3973373"/>
            <a:ext cx="640080" cy="584775"/>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B336F9-0164-4222-BE16-6FBF9B18CBA7}"/>
              </a:ext>
            </a:extLst>
          </p:cNvPr>
          <p:cNvCxnSpPr>
            <a:cxnSpLocks/>
          </p:cNvCxnSpPr>
          <p:nvPr/>
        </p:nvCxnSpPr>
        <p:spPr>
          <a:xfrm flipV="1">
            <a:off x="12331931" y="2760724"/>
            <a:ext cx="1076498" cy="508638"/>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D0E68-AD54-4CA1-8196-78810F6A55BB}"/>
              </a:ext>
            </a:extLst>
          </p:cNvPr>
          <p:cNvSpPr txBox="1"/>
          <p:nvPr/>
        </p:nvSpPr>
        <p:spPr>
          <a:xfrm>
            <a:off x="13188141" y="3424517"/>
            <a:ext cx="3433504" cy="584775"/>
          </a:xfrm>
          <a:prstGeom prst="rect">
            <a:avLst/>
          </a:prstGeom>
          <a:noFill/>
        </p:spPr>
        <p:txBody>
          <a:bodyPr wrap="square" rtlCol="0">
            <a:spAutoFit/>
          </a:bodyPr>
          <a:lstStyle/>
          <a:p>
            <a:r>
              <a:rPr lang="en-US" sz="3200" dirty="0"/>
              <a:t>10 * 5 possibilities</a:t>
            </a:r>
          </a:p>
        </p:txBody>
      </p:sp>
      <p:sp>
        <p:nvSpPr>
          <p:cNvPr id="17" name="TextBox 16">
            <a:extLst>
              <a:ext uri="{FF2B5EF4-FFF2-40B4-BE49-F238E27FC236}">
                <a16:creationId xmlns:a16="http://schemas.microsoft.com/office/drawing/2014/main" id="{44E227AA-2AFC-4E5A-A433-5FF1F1B68E4D}"/>
              </a:ext>
            </a:extLst>
          </p:cNvPr>
          <p:cNvSpPr txBox="1"/>
          <p:nvPr/>
        </p:nvSpPr>
        <p:spPr>
          <a:xfrm>
            <a:off x="12485716" y="6041442"/>
            <a:ext cx="2951018" cy="584775"/>
          </a:xfrm>
          <a:prstGeom prst="rect">
            <a:avLst/>
          </a:prstGeom>
          <a:noFill/>
        </p:spPr>
        <p:txBody>
          <a:bodyPr wrap="square" rtlCol="0">
            <a:spAutoFit/>
          </a:bodyPr>
          <a:lstStyle/>
          <a:p>
            <a:r>
              <a:rPr lang="en-US" sz="3200" dirty="0"/>
              <a:t>10 possibilities</a:t>
            </a:r>
          </a:p>
        </p:txBody>
      </p:sp>
      <p:cxnSp>
        <p:nvCxnSpPr>
          <p:cNvPr id="18" name="Straight Arrow Connector 17">
            <a:extLst>
              <a:ext uri="{FF2B5EF4-FFF2-40B4-BE49-F238E27FC236}">
                <a16:creationId xmlns:a16="http://schemas.microsoft.com/office/drawing/2014/main" id="{17A59997-8D9A-4C65-B1C7-DE4202D5DEF6}"/>
              </a:ext>
            </a:extLst>
          </p:cNvPr>
          <p:cNvCxnSpPr>
            <a:cxnSpLocks/>
          </p:cNvCxnSpPr>
          <p:nvPr/>
        </p:nvCxnSpPr>
        <p:spPr>
          <a:xfrm>
            <a:off x="11903825" y="5768759"/>
            <a:ext cx="581891" cy="445004"/>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70BD24-FCCA-4DB2-926F-300DE4F87451}"/>
              </a:ext>
            </a:extLst>
          </p:cNvPr>
          <p:cNvSpPr txBox="1"/>
          <p:nvPr/>
        </p:nvSpPr>
        <p:spPr>
          <a:xfrm>
            <a:off x="998693" y="7326168"/>
            <a:ext cx="8708175" cy="646331"/>
          </a:xfrm>
          <a:prstGeom prst="rect">
            <a:avLst/>
          </a:prstGeom>
          <a:noFill/>
        </p:spPr>
        <p:txBody>
          <a:bodyPr wrap="square" rtlCol="0">
            <a:spAutoFit/>
          </a:bodyPr>
          <a:lstStyle/>
          <a:p>
            <a:r>
              <a:rPr lang="en-US" sz="3600" dirty="0"/>
              <a:t>70 possibilities * 4 folds = 280 models to train</a:t>
            </a:r>
          </a:p>
        </p:txBody>
      </p:sp>
    </p:spTree>
    <p:extLst>
      <p:ext uri="{BB962C8B-B14F-4D97-AF65-F5344CB8AC3E}">
        <p14:creationId xmlns:p14="http://schemas.microsoft.com/office/powerpoint/2010/main" val="256030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Cross-validation</a:t>
            </a:r>
          </a:p>
          <a:p>
            <a:r>
              <a:rPr lang="en-US" dirty="0"/>
              <a:t>More folds: less bias, but larger variance (might lead to overfitting)</a:t>
            </a:r>
          </a:p>
          <a:p>
            <a:r>
              <a:rPr lang="en-US" dirty="0"/>
              <a:t>Fewer folds: similar behavior as just using train and test split</a:t>
            </a:r>
          </a:p>
          <a:p>
            <a:endParaRPr lang="en-US" dirty="0"/>
          </a:p>
          <a:p>
            <a:r>
              <a:rPr lang="en-US" dirty="0"/>
              <a:t>Ideally (depending on data): 5-10 folds</a:t>
            </a:r>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17</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249960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Random search</a:t>
            </a:r>
          </a:p>
          <a:p>
            <a:pPr marL="571500" indent="-571500">
              <a:buFont typeface="Arial" panose="020B0604020202020204" pitchFamily="34" charset="0"/>
              <a:buChar char="•"/>
            </a:pPr>
            <a:r>
              <a:rPr lang="en-US" dirty="0"/>
              <a:t>Will try “n” models with random hyperparameters</a:t>
            </a:r>
          </a:p>
          <a:p>
            <a:pPr marL="571500" indent="-571500">
              <a:buFont typeface="Arial" panose="020B0604020202020204" pitchFamily="34" charset="0"/>
              <a:buChar char="•"/>
            </a:pPr>
            <a:r>
              <a:rPr lang="en-US" dirty="0"/>
              <a:t>E.g. 20 models with parameters:</a:t>
            </a:r>
          </a:p>
          <a:p>
            <a:r>
              <a:rPr lang="en-US" dirty="0"/>
              <a:t>parameters = {'solver': ['</a:t>
            </a:r>
            <a:r>
              <a:rPr lang="en-US" dirty="0" err="1"/>
              <a:t>lbfgs</a:t>
            </a:r>
            <a:r>
              <a:rPr lang="en-US" dirty="0"/>
              <a:t>','</a:t>
            </a:r>
            <a:r>
              <a:rPr lang="en-US" b="0" i="0" dirty="0" err="1">
                <a:solidFill>
                  <a:srgbClr val="212529"/>
                </a:solidFill>
                <a:effectLst/>
                <a:latin typeface="-apple-system"/>
              </a:rPr>
              <a:t>liblinear</a:t>
            </a:r>
            <a:r>
              <a:rPr lang="en-US" dirty="0"/>
              <a:t>'],</a:t>
            </a:r>
          </a:p>
          <a:p>
            <a:r>
              <a:rPr lang="en-US" dirty="0"/>
              <a:t>              	'C': uniform(0.01, 20),</a:t>
            </a:r>
          </a:p>
          <a:p>
            <a:r>
              <a:rPr lang="en-US" dirty="0"/>
              <a:t>		'penalty': ['L1','L2’]}</a:t>
            </a:r>
          </a:p>
          <a:p>
            <a:endParaRPr lang="en-US" dirty="0"/>
          </a:p>
          <a:p>
            <a:pPr marL="571500" indent="-571500">
              <a:buFont typeface="Arial" panose="020B0604020202020204" pitchFamily="34" charset="0"/>
              <a:buChar char="•"/>
            </a:pPr>
            <a:r>
              <a:rPr lang="en-US" dirty="0"/>
              <a:t>Will generate 20 random models that will randomly have a </a:t>
            </a:r>
            <a:r>
              <a:rPr lang="en-US" dirty="0" err="1"/>
              <a:t>lbfgs</a:t>
            </a:r>
            <a:r>
              <a:rPr lang="en-US" dirty="0"/>
              <a:t> or </a:t>
            </a:r>
            <a:r>
              <a:rPr lang="en-US" dirty="0" err="1"/>
              <a:t>liblinear</a:t>
            </a:r>
            <a:r>
              <a:rPr lang="en-US" dirty="0"/>
              <a:t> kernel and have C values between 0.01 and 20 and a random penalty</a:t>
            </a:r>
          </a:p>
          <a:p>
            <a:pPr marL="571500" indent="-571500">
              <a:buFont typeface="Arial" panose="020B0604020202020204" pitchFamily="34" charset="0"/>
              <a:buChar char="•"/>
            </a:pPr>
            <a:endParaRPr lang="en-US" dirty="0"/>
          </a:p>
          <a:p>
            <a:r>
              <a:rPr lang="en-US" dirty="0"/>
              <a:t>Note: due to randomness, most of the tested models could have for example C values that are close together. More models =&gt; lower chance of this happening</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18</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96000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pPr marL="571500" indent="-571500">
              <a:buFont typeface="Arial" panose="020B0604020202020204" pitchFamily="34" charset="0"/>
              <a:buChar char="•"/>
            </a:pPr>
            <a:r>
              <a:rPr lang="en-US" dirty="0"/>
              <a:t>Based on Bayes Theorem (See 3. Naive Bayes)</a:t>
            </a:r>
          </a:p>
          <a:p>
            <a:pPr marL="571500" indent="-571500">
              <a:buFont typeface="Arial" panose="020B0604020202020204" pitchFamily="34" charset="0"/>
              <a:buChar char="•"/>
            </a:pPr>
            <a:r>
              <a:rPr lang="en-US" dirty="0"/>
              <a:t>Direct a search that is efficient and effective</a:t>
            </a:r>
          </a:p>
          <a:p>
            <a:pPr marL="571500" indent="-571500">
              <a:buFont typeface="Arial" panose="020B0604020202020204" pitchFamily="34" charset="0"/>
              <a:buChar char="•"/>
            </a:pPr>
            <a:r>
              <a:rPr lang="en-US" dirty="0"/>
              <a:t>Probabilistic model of the objective function</a:t>
            </a:r>
          </a:p>
          <a:p>
            <a:pPr marL="571500" indent="-571500">
              <a:buFont typeface="Arial" panose="020B0604020202020204" pitchFamily="34" charset="0"/>
              <a:buChar char="•"/>
            </a:pPr>
            <a:endParaRPr lang="en-US" dirty="0"/>
          </a:p>
          <a:p>
            <a:r>
              <a:rPr lang="en-US" dirty="0"/>
              <a:t>Starts as a random search and will perform extra optimization</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19</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91889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Machine Learning</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
        <p:nvSpPr>
          <p:cNvPr id="10" name="Subtitle 5">
            <a:extLst>
              <a:ext uri="{FF2B5EF4-FFF2-40B4-BE49-F238E27FC236}">
                <a16:creationId xmlns:a16="http://schemas.microsoft.com/office/drawing/2014/main" id="{7288A1D3-2E3B-42FC-AD29-5A42D8A77BD6}"/>
              </a:ext>
            </a:extLst>
          </p:cNvPr>
          <p:cNvSpPr>
            <a:spLocks noGrp="1"/>
          </p:cNvSpPr>
          <p:nvPr>
            <p:ph type="subTitle" idx="1"/>
          </p:nvPr>
        </p:nvSpPr>
        <p:spPr>
          <a:xfrm>
            <a:off x="1113416" y="5485443"/>
            <a:ext cx="13716000" cy="1647592"/>
          </a:xfrm>
        </p:spPr>
        <p:txBody>
          <a:bodyPr>
            <a:normAutofit/>
          </a:bodyPr>
          <a:lstStyle/>
          <a:p>
            <a:r>
              <a:rPr lang="en-US" dirty="0">
                <a:solidFill>
                  <a:srgbClr val="FFFFFF"/>
                </a:solidFill>
              </a:rPr>
              <a:t>Hyperparameter tuning</a:t>
            </a: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7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pPr marL="571500" indent="-571500">
              <a:buFont typeface="Arial" panose="020B0604020202020204" pitchFamily="34" charset="0"/>
              <a:buChar char="•"/>
            </a:pPr>
            <a:r>
              <a:rPr lang="en-US" dirty="0"/>
              <a:t>E.g. start with 4 random models based on hyperparameters</a:t>
            </a:r>
          </a:p>
          <a:p>
            <a:pPr marL="571500" indent="-571500">
              <a:buFont typeface="Arial" panose="020B0604020202020204" pitchFamily="34" charset="0"/>
              <a:buChar char="•"/>
            </a:pPr>
            <a:r>
              <a:rPr lang="en-US" dirty="0"/>
              <a:t>Based on probabilities: try new values</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20</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3A01C9DB-D8F1-4827-B6D9-9DF6674BDA2D}"/>
              </a:ext>
            </a:extLst>
          </p:cNvPr>
          <p:cNvCxnSpPr>
            <a:cxnSpLocks/>
          </p:cNvCxnSpPr>
          <p:nvPr/>
        </p:nvCxnSpPr>
        <p:spPr>
          <a:xfrm flipV="1">
            <a:off x="3175462" y="3724102"/>
            <a:ext cx="0" cy="5994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69E438-5D8E-4156-A53C-7BB364FDAB4E}"/>
              </a:ext>
            </a:extLst>
          </p:cNvPr>
          <p:cNvSpPr txBox="1"/>
          <p:nvPr/>
        </p:nvSpPr>
        <p:spPr>
          <a:xfrm>
            <a:off x="2074648" y="3724101"/>
            <a:ext cx="1100814" cy="584775"/>
          </a:xfrm>
          <a:prstGeom prst="rect">
            <a:avLst/>
          </a:prstGeom>
          <a:noFill/>
        </p:spPr>
        <p:txBody>
          <a:bodyPr wrap="none" rtlCol="0">
            <a:spAutoFit/>
          </a:bodyPr>
          <a:lstStyle/>
          <a:p>
            <a:r>
              <a:rPr lang="en-US" sz="3200" dirty="0"/>
              <a:t>Score</a:t>
            </a:r>
          </a:p>
        </p:txBody>
      </p:sp>
      <p:cxnSp>
        <p:nvCxnSpPr>
          <p:cNvPr id="8" name="Straight Arrow Connector 7">
            <a:extLst>
              <a:ext uri="{FF2B5EF4-FFF2-40B4-BE49-F238E27FC236}">
                <a16:creationId xmlns:a16="http://schemas.microsoft.com/office/drawing/2014/main" id="{7695A31E-A8A0-48A7-8350-3EF0B509400A}"/>
              </a:ext>
            </a:extLst>
          </p:cNvPr>
          <p:cNvCxnSpPr>
            <a:cxnSpLocks/>
          </p:cNvCxnSpPr>
          <p:nvPr/>
        </p:nvCxnSpPr>
        <p:spPr>
          <a:xfrm>
            <a:off x="3175462" y="9718172"/>
            <a:ext cx="9559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E4633-9C70-4A36-8DC4-E86969C22434}"/>
              </a:ext>
            </a:extLst>
          </p:cNvPr>
          <p:cNvSpPr txBox="1"/>
          <p:nvPr/>
        </p:nvSpPr>
        <p:spPr>
          <a:xfrm>
            <a:off x="11733911" y="9673273"/>
            <a:ext cx="2944460" cy="584775"/>
          </a:xfrm>
          <a:prstGeom prst="rect">
            <a:avLst/>
          </a:prstGeom>
          <a:noFill/>
        </p:spPr>
        <p:txBody>
          <a:bodyPr wrap="none" rtlCol="0">
            <a:spAutoFit/>
          </a:bodyPr>
          <a:lstStyle/>
          <a:p>
            <a:r>
              <a:rPr lang="en-US" sz="3200" dirty="0"/>
              <a:t>Hyperparameter</a:t>
            </a:r>
          </a:p>
        </p:txBody>
      </p:sp>
      <p:sp>
        <p:nvSpPr>
          <p:cNvPr id="9" name="Multiplication Sign 8">
            <a:extLst>
              <a:ext uri="{FF2B5EF4-FFF2-40B4-BE49-F238E27FC236}">
                <a16:creationId xmlns:a16="http://schemas.microsoft.com/office/drawing/2014/main" id="{4B138BA7-0488-4B24-9C55-E5A45487C548}"/>
              </a:ext>
            </a:extLst>
          </p:cNvPr>
          <p:cNvSpPr/>
          <p:nvPr/>
        </p:nvSpPr>
        <p:spPr>
          <a:xfrm>
            <a:off x="4671753" y="756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2A3F1C22-E3BC-47B7-B97F-C319A775815C}"/>
              </a:ext>
            </a:extLst>
          </p:cNvPr>
          <p:cNvSpPr/>
          <p:nvPr/>
        </p:nvSpPr>
        <p:spPr>
          <a:xfrm>
            <a:off x="5954684" y="5553714"/>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BF30DBDB-7672-45B8-A82C-E7666A9F2E48}"/>
              </a:ext>
            </a:extLst>
          </p:cNvPr>
          <p:cNvSpPr/>
          <p:nvPr/>
        </p:nvSpPr>
        <p:spPr>
          <a:xfrm>
            <a:off x="10573880" y="720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5F663BB2-ECEB-4AD9-9A44-DA337FC4B1E7}"/>
              </a:ext>
            </a:extLst>
          </p:cNvPr>
          <p:cNvSpPr/>
          <p:nvPr/>
        </p:nvSpPr>
        <p:spPr>
          <a:xfrm>
            <a:off x="8133815" y="684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44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r>
              <a:rPr lang="en-US" dirty="0"/>
              <a:t>Note: this is very much simplified. It happens a bit different </a:t>
            </a:r>
            <a:r>
              <a:rPr lang="en-US"/>
              <a:t>in reality</a:t>
            </a:r>
            <a:endParaRPr lang="en-US" dirty="0"/>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21</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3A01C9DB-D8F1-4827-B6D9-9DF6674BDA2D}"/>
              </a:ext>
            </a:extLst>
          </p:cNvPr>
          <p:cNvCxnSpPr>
            <a:cxnSpLocks/>
          </p:cNvCxnSpPr>
          <p:nvPr/>
        </p:nvCxnSpPr>
        <p:spPr>
          <a:xfrm flipV="1">
            <a:off x="3175462" y="3724102"/>
            <a:ext cx="0" cy="5994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69E438-5D8E-4156-A53C-7BB364FDAB4E}"/>
              </a:ext>
            </a:extLst>
          </p:cNvPr>
          <p:cNvSpPr txBox="1"/>
          <p:nvPr/>
        </p:nvSpPr>
        <p:spPr>
          <a:xfrm>
            <a:off x="2074648" y="3724101"/>
            <a:ext cx="1100814" cy="584775"/>
          </a:xfrm>
          <a:prstGeom prst="rect">
            <a:avLst/>
          </a:prstGeom>
          <a:noFill/>
        </p:spPr>
        <p:txBody>
          <a:bodyPr wrap="none" rtlCol="0">
            <a:spAutoFit/>
          </a:bodyPr>
          <a:lstStyle/>
          <a:p>
            <a:r>
              <a:rPr lang="en-US" sz="3200" dirty="0"/>
              <a:t>Score</a:t>
            </a:r>
          </a:p>
        </p:txBody>
      </p:sp>
      <p:cxnSp>
        <p:nvCxnSpPr>
          <p:cNvPr id="8" name="Straight Arrow Connector 7">
            <a:extLst>
              <a:ext uri="{FF2B5EF4-FFF2-40B4-BE49-F238E27FC236}">
                <a16:creationId xmlns:a16="http://schemas.microsoft.com/office/drawing/2014/main" id="{7695A31E-A8A0-48A7-8350-3EF0B509400A}"/>
              </a:ext>
            </a:extLst>
          </p:cNvPr>
          <p:cNvCxnSpPr>
            <a:cxnSpLocks/>
          </p:cNvCxnSpPr>
          <p:nvPr/>
        </p:nvCxnSpPr>
        <p:spPr>
          <a:xfrm>
            <a:off x="3175462" y="9718172"/>
            <a:ext cx="9559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E4633-9C70-4A36-8DC4-E86969C22434}"/>
              </a:ext>
            </a:extLst>
          </p:cNvPr>
          <p:cNvSpPr txBox="1"/>
          <p:nvPr/>
        </p:nvSpPr>
        <p:spPr>
          <a:xfrm>
            <a:off x="11733911" y="9673273"/>
            <a:ext cx="2944460" cy="584775"/>
          </a:xfrm>
          <a:prstGeom prst="rect">
            <a:avLst/>
          </a:prstGeom>
          <a:noFill/>
        </p:spPr>
        <p:txBody>
          <a:bodyPr wrap="none" rtlCol="0">
            <a:spAutoFit/>
          </a:bodyPr>
          <a:lstStyle/>
          <a:p>
            <a:r>
              <a:rPr lang="en-US" sz="3200" dirty="0"/>
              <a:t>Hyperparameter</a:t>
            </a:r>
          </a:p>
        </p:txBody>
      </p:sp>
      <p:sp>
        <p:nvSpPr>
          <p:cNvPr id="9" name="Multiplication Sign 8">
            <a:extLst>
              <a:ext uri="{FF2B5EF4-FFF2-40B4-BE49-F238E27FC236}">
                <a16:creationId xmlns:a16="http://schemas.microsoft.com/office/drawing/2014/main" id="{4B138BA7-0488-4B24-9C55-E5A45487C548}"/>
              </a:ext>
            </a:extLst>
          </p:cNvPr>
          <p:cNvSpPr/>
          <p:nvPr/>
        </p:nvSpPr>
        <p:spPr>
          <a:xfrm>
            <a:off x="4671753" y="756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2A3F1C22-E3BC-47B7-B97F-C319A775815C}"/>
              </a:ext>
            </a:extLst>
          </p:cNvPr>
          <p:cNvSpPr/>
          <p:nvPr/>
        </p:nvSpPr>
        <p:spPr>
          <a:xfrm>
            <a:off x="5954684" y="5553714"/>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B0E7FDFE-817B-44F4-9545-4D01E3E4EDA9}"/>
              </a:ext>
            </a:extLst>
          </p:cNvPr>
          <p:cNvSpPr/>
          <p:nvPr/>
        </p:nvSpPr>
        <p:spPr>
          <a:xfrm>
            <a:off x="8133815" y="684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BF30DBDB-7672-45B8-A82C-E7666A9F2E48}"/>
              </a:ext>
            </a:extLst>
          </p:cNvPr>
          <p:cNvSpPr/>
          <p:nvPr/>
        </p:nvSpPr>
        <p:spPr>
          <a:xfrm>
            <a:off x="10573880" y="720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1C90C29-22FF-4226-95B0-3191941F2FA4}"/>
              </a:ext>
            </a:extLst>
          </p:cNvPr>
          <p:cNvSpPr/>
          <p:nvPr/>
        </p:nvSpPr>
        <p:spPr>
          <a:xfrm>
            <a:off x="3408218" y="5726601"/>
            <a:ext cx="9060873" cy="2868759"/>
          </a:xfrm>
          <a:custGeom>
            <a:avLst/>
            <a:gdLst>
              <a:gd name="connsiteX0" fmla="*/ 0 w 9060873"/>
              <a:gd name="connsiteY0" fmla="*/ 2868759 h 2868759"/>
              <a:gd name="connsiteX1" fmla="*/ 1413164 w 9060873"/>
              <a:gd name="connsiteY1" fmla="*/ 2020861 h 2868759"/>
              <a:gd name="connsiteX2" fmla="*/ 2693324 w 9060873"/>
              <a:gd name="connsiteY2" fmla="*/ 9181 h 2868759"/>
              <a:gd name="connsiteX3" fmla="*/ 4904509 w 9060873"/>
              <a:gd name="connsiteY3" fmla="*/ 1289341 h 2868759"/>
              <a:gd name="connsiteX4" fmla="*/ 7365077 w 9060873"/>
              <a:gd name="connsiteY4" fmla="*/ 1655101 h 2868759"/>
              <a:gd name="connsiteX5" fmla="*/ 9060873 w 9060873"/>
              <a:gd name="connsiteY5" fmla="*/ 1272715 h 28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0873" h="2868759">
                <a:moveTo>
                  <a:pt x="0" y="2868759"/>
                </a:moveTo>
                <a:cubicBezTo>
                  <a:pt x="482138" y="2683108"/>
                  <a:pt x="964277" y="2497457"/>
                  <a:pt x="1413164" y="2020861"/>
                </a:cubicBezTo>
                <a:cubicBezTo>
                  <a:pt x="1862051" y="1544265"/>
                  <a:pt x="2111433" y="131101"/>
                  <a:pt x="2693324" y="9181"/>
                </a:cubicBezTo>
                <a:cubicBezTo>
                  <a:pt x="3275215" y="-112739"/>
                  <a:pt x="4125883" y="1015021"/>
                  <a:pt x="4904509" y="1289341"/>
                </a:cubicBezTo>
                <a:cubicBezTo>
                  <a:pt x="5683135" y="1563661"/>
                  <a:pt x="6672350" y="1657872"/>
                  <a:pt x="7365077" y="1655101"/>
                </a:cubicBezTo>
                <a:cubicBezTo>
                  <a:pt x="8057804" y="1652330"/>
                  <a:pt x="8559338" y="1462522"/>
                  <a:pt x="9060873" y="127271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84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r>
              <a:rPr lang="en-US" dirty="0"/>
              <a:t>Based on probabilistic model: choose a new point</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22</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3A01C9DB-D8F1-4827-B6D9-9DF6674BDA2D}"/>
              </a:ext>
            </a:extLst>
          </p:cNvPr>
          <p:cNvCxnSpPr>
            <a:cxnSpLocks/>
          </p:cNvCxnSpPr>
          <p:nvPr/>
        </p:nvCxnSpPr>
        <p:spPr>
          <a:xfrm flipV="1">
            <a:off x="3175462" y="3724102"/>
            <a:ext cx="0" cy="5994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69E438-5D8E-4156-A53C-7BB364FDAB4E}"/>
              </a:ext>
            </a:extLst>
          </p:cNvPr>
          <p:cNvSpPr txBox="1"/>
          <p:nvPr/>
        </p:nvSpPr>
        <p:spPr>
          <a:xfrm>
            <a:off x="2074648" y="3724101"/>
            <a:ext cx="1100814" cy="584775"/>
          </a:xfrm>
          <a:prstGeom prst="rect">
            <a:avLst/>
          </a:prstGeom>
          <a:noFill/>
        </p:spPr>
        <p:txBody>
          <a:bodyPr wrap="none" rtlCol="0">
            <a:spAutoFit/>
          </a:bodyPr>
          <a:lstStyle/>
          <a:p>
            <a:r>
              <a:rPr lang="en-US" sz="3200" dirty="0"/>
              <a:t>Score</a:t>
            </a:r>
          </a:p>
        </p:txBody>
      </p:sp>
      <p:cxnSp>
        <p:nvCxnSpPr>
          <p:cNvPr id="8" name="Straight Arrow Connector 7">
            <a:extLst>
              <a:ext uri="{FF2B5EF4-FFF2-40B4-BE49-F238E27FC236}">
                <a16:creationId xmlns:a16="http://schemas.microsoft.com/office/drawing/2014/main" id="{7695A31E-A8A0-48A7-8350-3EF0B509400A}"/>
              </a:ext>
            </a:extLst>
          </p:cNvPr>
          <p:cNvCxnSpPr>
            <a:cxnSpLocks/>
          </p:cNvCxnSpPr>
          <p:nvPr/>
        </p:nvCxnSpPr>
        <p:spPr>
          <a:xfrm>
            <a:off x="3175462" y="9718172"/>
            <a:ext cx="9559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E4633-9C70-4A36-8DC4-E86969C22434}"/>
              </a:ext>
            </a:extLst>
          </p:cNvPr>
          <p:cNvSpPr txBox="1"/>
          <p:nvPr/>
        </p:nvSpPr>
        <p:spPr>
          <a:xfrm>
            <a:off x="11733911" y="9673273"/>
            <a:ext cx="2944460" cy="584775"/>
          </a:xfrm>
          <a:prstGeom prst="rect">
            <a:avLst/>
          </a:prstGeom>
          <a:noFill/>
        </p:spPr>
        <p:txBody>
          <a:bodyPr wrap="none" rtlCol="0">
            <a:spAutoFit/>
          </a:bodyPr>
          <a:lstStyle/>
          <a:p>
            <a:r>
              <a:rPr lang="en-US" sz="3200" dirty="0"/>
              <a:t>Hyperparameter</a:t>
            </a:r>
          </a:p>
        </p:txBody>
      </p:sp>
      <p:sp>
        <p:nvSpPr>
          <p:cNvPr id="5" name="Freeform: Shape 4">
            <a:extLst>
              <a:ext uri="{FF2B5EF4-FFF2-40B4-BE49-F238E27FC236}">
                <a16:creationId xmlns:a16="http://schemas.microsoft.com/office/drawing/2014/main" id="{8BB0FA77-BB85-41B6-BBA7-1B9A7D9F1970}"/>
              </a:ext>
            </a:extLst>
          </p:cNvPr>
          <p:cNvSpPr/>
          <p:nvPr/>
        </p:nvSpPr>
        <p:spPr>
          <a:xfrm>
            <a:off x="3208713" y="5518760"/>
            <a:ext cx="9541557" cy="3892453"/>
          </a:xfrm>
          <a:custGeom>
            <a:avLst/>
            <a:gdLst>
              <a:gd name="connsiteX0" fmla="*/ 0 w 9541557"/>
              <a:gd name="connsiteY0" fmla="*/ 2394956 h 3892453"/>
              <a:gd name="connsiteX1" fmla="*/ 864523 w 9541557"/>
              <a:gd name="connsiteY1" fmla="*/ 2029196 h 3892453"/>
              <a:gd name="connsiteX2" fmla="*/ 1679171 w 9541557"/>
              <a:gd name="connsiteY2" fmla="*/ 2195451 h 3892453"/>
              <a:gd name="connsiteX3" fmla="*/ 2859578 w 9541557"/>
              <a:gd name="connsiteY3" fmla="*/ 1646811 h 3892453"/>
              <a:gd name="connsiteX4" fmla="*/ 2942705 w 9541557"/>
              <a:gd name="connsiteY4" fmla="*/ 200396 h 3892453"/>
              <a:gd name="connsiteX5" fmla="*/ 4438996 w 9541557"/>
              <a:gd name="connsiteY5" fmla="*/ 150520 h 3892453"/>
              <a:gd name="connsiteX6" fmla="*/ 5137265 w 9541557"/>
              <a:gd name="connsiteY6" fmla="*/ 1497182 h 3892453"/>
              <a:gd name="connsiteX7" fmla="*/ 6533803 w 9541557"/>
              <a:gd name="connsiteY7" fmla="*/ 2478084 h 3892453"/>
              <a:gd name="connsiteX8" fmla="*/ 7531331 w 9541557"/>
              <a:gd name="connsiteY8" fmla="*/ 1846316 h 3892453"/>
              <a:gd name="connsiteX9" fmla="*/ 8661862 w 9541557"/>
              <a:gd name="connsiteY9" fmla="*/ 998418 h 3892453"/>
              <a:gd name="connsiteX10" fmla="*/ 9376756 w 9541557"/>
              <a:gd name="connsiteY10" fmla="*/ 749036 h 3892453"/>
              <a:gd name="connsiteX11" fmla="*/ 9376756 w 9541557"/>
              <a:gd name="connsiteY11" fmla="*/ 2494709 h 3892453"/>
              <a:gd name="connsiteX12" fmla="*/ 7564582 w 9541557"/>
              <a:gd name="connsiteY12" fmla="*/ 1879567 h 3892453"/>
              <a:gd name="connsiteX13" fmla="*/ 6666807 w 9541557"/>
              <a:gd name="connsiteY13" fmla="*/ 981793 h 3892453"/>
              <a:gd name="connsiteX14" fmla="*/ 5120640 w 9541557"/>
              <a:gd name="connsiteY14" fmla="*/ 1497182 h 3892453"/>
              <a:gd name="connsiteX15" fmla="*/ 3857105 w 9541557"/>
              <a:gd name="connsiteY15" fmla="*/ 1397429 h 3892453"/>
              <a:gd name="connsiteX16" fmla="*/ 2892829 w 9541557"/>
              <a:gd name="connsiteY16" fmla="*/ 183771 h 3892453"/>
              <a:gd name="connsiteX17" fmla="*/ 1828800 w 9541557"/>
              <a:gd name="connsiteY17" fmla="*/ 350025 h 3892453"/>
              <a:gd name="connsiteX18" fmla="*/ 1712422 w 9541557"/>
              <a:gd name="connsiteY18" fmla="*/ 2195451 h 3892453"/>
              <a:gd name="connsiteX19" fmla="*/ 1263534 w 9541557"/>
              <a:gd name="connsiteY19" fmla="*/ 3641865 h 3892453"/>
              <a:gd name="connsiteX20" fmla="*/ 365760 w 9541557"/>
              <a:gd name="connsiteY20" fmla="*/ 3891247 h 3892453"/>
              <a:gd name="connsiteX21" fmla="*/ 365760 w 9541557"/>
              <a:gd name="connsiteY21" fmla="*/ 3891247 h 3892453"/>
              <a:gd name="connsiteX22" fmla="*/ 299258 w 9541557"/>
              <a:gd name="connsiteY22" fmla="*/ 3891247 h 389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41557" h="3892453">
                <a:moveTo>
                  <a:pt x="0" y="2394956"/>
                </a:moveTo>
                <a:cubicBezTo>
                  <a:pt x="292330" y="2228701"/>
                  <a:pt x="584661" y="2062447"/>
                  <a:pt x="864523" y="2029196"/>
                </a:cubicBezTo>
                <a:cubicBezTo>
                  <a:pt x="1144385" y="1995945"/>
                  <a:pt x="1346662" y="2259182"/>
                  <a:pt x="1679171" y="2195451"/>
                </a:cubicBezTo>
                <a:cubicBezTo>
                  <a:pt x="2011680" y="2131720"/>
                  <a:pt x="2648989" y="1979320"/>
                  <a:pt x="2859578" y="1646811"/>
                </a:cubicBezTo>
                <a:cubicBezTo>
                  <a:pt x="3070167" y="1314302"/>
                  <a:pt x="2679469" y="449778"/>
                  <a:pt x="2942705" y="200396"/>
                </a:cubicBezTo>
                <a:cubicBezTo>
                  <a:pt x="3205941" y="-48986"/>
                  <a:pt x="4073236" y="-65611"/>
                  <a:pt x="4438996" y="150520"/>
                </a:cubicBezTo>
                <a:cubicBezTo>
                  <a:pt x="4804756" y="366651"/>
                  <a:pt x="4788131" y="1109255"/>
                  <a:pt x="5137265" y="1497182"/>
                </a:cubicBezTo>
                <a:cubicBezTo>
                  <a:pt x="5486399" y="1885109"/>
                  <a:pt x="6134792" y="2419895"/>
                  <a:pt x="6533803" y="2478084"/>
                </a:cubicBezTo>
                <a:cubicBezTo>
                  <a:pt x="6932814" y="2536273"/>
                  <a:pt x="7176655" y="2092927"/>
                  <a:pt x="7531331" y="1846316"/>
                </a:cubicBezTo>
                <a:cubicBezTo>
                  <a:pt x="7886007" y="1599705"/>
                  <a:pt x="8354291" y="1181298"/>
                  <a:pt x="8661862" y="998418"/>
                </a:cubicBezTo>
                <a:cubicBezTo>
                  <a:pt x="8969433" y="815538"/>
                  <a:pt x="9257607" y="499654"/>
                  <a:pt x="9376756" y="749036"/>
                </a:cubicBezTo>
                <a:cubicBezTo>
                  <a:pt x="9495905" y="998418"/>
                  <a:pt x="9678785" y="2306287"/>
                  <a:pt x="9376756" y="2494709"/>
                </a:cubicBezTo>
                <a:cubicBezTo>
                  <a:pt x="9074727" y="2683131"/>
                  <a:pt x="8016240" y="2131720"/>
                  <a:pt x="7564582" y="1879567"/>
                </a:cubicBezTo>
                <a:cubicBezTo>
                  <a:pt x="7112924" y="1627414"/>
                  <a:pt x="7074131" y="1045524"/>
                  <a:pt x="6666807" y="981793"/>
                </a:cubicBezTo>
                <a:cubicBezTo>
                  <a:pt x="6259483" y="918062"/>
                  <a:pt x="5588924" y="1427909"/>
                  <a:pt x="5120640" y="1497182"/>
                </a:cubicBezTo>
                <a:cubicBezTo>
                  <a:pt x="4652356" y="1566455"/>
                  <a:pt x="4228407" y="1616331"/>
                  <a:pt x="3857105" y="1397429"/>
                </a:cubicBezTo>
                <a:cubicBezTo>
                  <a:pt x="3485803" y="1178527"/>
                  <a:pt x="3230880" y="358338"/>
                  <a:pt x="2892829" y="183771"/>
                </a:cubicBezTo>
                <a:cubicBezTo>
                  <a:pt x="2554778" y="9204"/>
                  <a:pt x="2025534" y="14745"/>
                  <a:pt x="1828800" y="350025"/>
                </a:cubicBezTo>
                <a:cubicBezTo>
                  <a:pt x="1632066" y="685305"/>
                  <a:pt x="1806633" y="1646811"/>
                  <a:pt x="1712422" y="2195451"/>
                </a:cubicBezTo>
                <a:cubicBezTo>
                  <a:pt x="1618211" y="2744091"/>
                  <a:pt x="1487978" y="3359232"/>
                  <a:pt x="1263534" y="3641865"/>
                </a:cubicBezTo>
                <a:cubicBezTo>
                  <a:pt x="1039090" y="3924498"/>
                  <a:pt x="365760" y="3891247"/>
                  <a:pt x="365760" y="3891247"/>
                </a:cubicBezTo>
                <a:lnTo>
                  <a:pt x="365760" y="3891247"/>
                </a:lnTo>
                <a:lnTo>
                  <a:pt x="299258" y="3891247"/>
                </a:lnTo>
              </a:path>
            </a:pathLst>
          </a:custGeom>
          <a:solidFill>
            <a:schemeClr val="accent5">
              <a:lumMod val="20000"/>
              <a:lumOff val="80000"/>
              <a:alpha val="49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4B138BA7-0488-4B24-9C55-E5A45487C548}"/>
              </a:ext>
            </a:extLst>
          </p:cNvPr>
          <p:cNvSpPr/>
          <p:nvPr/>
        </p:nvSpPr>
        <p:spPr>
          <a:xfrm>
            <a:off x="4671753" y="756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2A3F1C22-E3BC-47B7-B97F-C319A775815C}"/>
              </a:ext>
            </a:extLst>
          </p:cNvPr>
          <p:cNvSpPr/>
          <p:nvPr/>
        </p:nvSpPr>
        <p:spPr>
          <a:xfrm>
            <a:off x="5954684" y="5553714"/>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B0E7FDFE-817B-44F4-9545-4D01E3E4EDA9}"/>
              </a:ext>
            </a:extLst>
          </p:cNvPr>
          <p:cNvSpPr/>
          <p:nvPr/>
        </p:nvSpPr>
        <p:spPr>
          <a:xfrm>
            <a:off x="8133815" y="684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BF30DBDB-7672-45B8-A82C-E7666A9F2E48}"/>
              </a:ext>
            </a:extLst>
          </p:cNvPr>
          <p:cNvSpPr/>
          <p:nvPr/>
        </p:nvSpPr>
        <p:spPr>
          <a:xfrm>
            <a:off x="10573880" y="720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1C90C29-22FF-4226-95B0-3191941F2FA4}"/>
              </a:ext>
            </a:extLst>
          </p:cNvPr>
          <p:cNvSpPr/>
          <p:nvPr/>
        </p:nvSpPr>
        <p:spPr>
          <a:xfrm>
            <a:off x="3408218" y="5726601"/>
            <a:ext cx="9060873" cy="2868759"/>
          </a:xfrm>
          <a:custGeom>
            <a:avLst/>
            <a:gdLst>
              <a:gd name="connsiteX0" fmla="*/ 0 w 9060873"/>
              <a:gd name="connsiteY0" fmla="*/ 2868759 h 2868759"/>
              <a:gd name="connsiteX1" fmla="*/ 1413164 w 9060873"/>
              <a:gd name="connsiteY1" fmla="*/ 2020861 h 2868759"/>
              <a:gd name="connsiteX2" fmla="*/ 2693324 w 9060873"/>
              <a:gd name="connsiteY2" fmla="*/ 9181 h 2868759"/>
              <a:gd name="connsiteX3" fmla="*/ 4904509 w 9060873"/>
              <a:gd name="connsiteY3" fmla="*/ 1289341 h 2868759"/>
              <a:gd name="connsiteX4" fmla="*/ 7365077 w 9060873"/>
              <a:gd name="connsiteY4" fmla="*/ 1655101 h 2868759"/>
              <a:gd name="connsiteX5" fmla="*/ 9060873 w 9060873"/>
              <a:gd name="connsiteY5" fmla="*/ 1272715 h 28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0873" h="2868759">
                <a:moveTo>
                  <a:pt x="0" y="2868759"/>
                </a:moveTo>
                <a:cubicBezTo>
                  <a:pt x="482138" y="2683108"/>
                  <a:pt x="964277" y="2497457"/>
                  <a:pt x="1413164" y="2020861"/>
                </a:cubicBezTo>
                <a:cubicBezTo>
                  <a:pt x="1862051" y="1544265"/>
                  <a:pt x="2111433" y="131101"/>
                  <a:pt x="2693324" y="9181"/>
                </a:cubicBezTo>
                <a:cubicBezTo>
                  <a:pt x="3275215" y="-112739"/>
                  <a:pt x="4125883" y="1015021"/>
                  <a:pt x="4904509" y="1289341"/>
                </a:cubicBezTo>
                <a:cubicBezTo>
                  <a:pt x="5683135" y="1563661"/>
                  <a:pt x="6672350" y="1657872"/>
                  <a:pt x="7365077" y="1655101"/>
                </a:cubicBezTo>
                <a:cubicBezTo>
                  <a:pt x="8057804" y="1652330"/>
                  <a:pt x="8559338" y="1462522"/>
                  <a:pt x="9060873" y="127271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3B9C92E-5921-4872-AAA1-D99A96095A54}"/>
              </a:ext>
            </a:extLst>
          </p:cNvPr>
          <p:cNvCxnSpPr/>
          <p:nvPr/>
        </p:nvCxnSpPr>
        <p:spPr>
          <a:xfrm>
            <a:off x="6899564" y="4505498"/>
            <a:ext cx="0" cy="1013262"/>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31DF5B-79D1-48C9-ADA3-1955DC7082C1}"/>
              </a:ext>
            </a:extLst>
          </p:cNvPr>
          <p:cNvSpPr txBox="1"/>
          <p:nvPr/>
        </p:nvSpPr>
        <p:spPr>
          <a:xfrm>
            <a:off x="6728945" y="3491561"/>
            <a:ext cx="7069115" cy="1077218"/>
          </a:xfrm>
          <a:prstGeom prst="rect">
            <a:avLst/>
          </a:prstGeom>
          <a:noFill/>
        </p:spPr>
        <p:txBody>
          <a:bodyPr wrap="none" rtlCol="0">
            <a:spAutoFit/>
          </a:bodyPr>
          <a:lstStyle/>
          <a:p>
            <a:r>
              <a:rPr lang="en-US" sz="3200" dirty="0"/>
              <a:t>Based on probabilities: choose value</a:t>
            </a:r>
          </a:p>
          <a:p>
            <a:r>
              <a:rPr lang="en-US" sz="3200" dirty="0"/>
              <a:t>=&gt; The new hyperparameter value to test</a:t>
            </a:r>
          </a:p>
        </p:txBody>
      </p:sp>
    </p:spTree>
    <p:extLst>
      <p:ext uri="{BB962C8B-B14F-4D97-AF65-F5344CB8AC3E}">
        <p14:creationId xmlns:p14="http://schemas.microsoft.com/office/powerpoint/2010/main" val="22638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r>
              <a:rPr lang="en-US" dirty="0"/>
              <a:t>Update the model</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23</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3A01C9DB-D8F1-4827-B6D9-9DF6674BDA2D}"/>
              </a:ext>
            </a:extLst>
          </p:cNvPr>
          <p:cNvCxnSpPr>
            <a:cxnSpLocks/>
          </p:cNvCxnSpPr>
          <p:nvPr/>
        </p:nvCxnSpPr>
        <p:spPr>
          <a:xfrm flipV="1">
            <a:off x="3175462" y="3724102"/>
            <a:ext cx="0" cy="5994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69E438-5D8E-4156-A53C-7BB364FDAB4E}"/>
              </a:ext>
            </a:extLst>
          </p:cNvPr>
          <p:cNvSpPr txBox="1"/>
          <p:nvPr/>
        </p:nvSpPr>
        <p:spPr>
          <a:xfrm>
            <a:off x="2074648" y="3724101"/>
            <a:ext cx="1100814" cy="584775"/>
          </a:xfrm>
          <a:prstGeom prst="rect">
            <a:avLst/>
          </a:prstGeom>
          <a:noFill/>
        </p:spPr>
        <p:txBody>
          <a:bodyPr wrap="none" rtlCol="0">
            <a:spAutoFit/>
          </a:bodyPr>
          <a:lstStyle/>
          <a:p>
            <a:r>
              <a:rPr lang="en-US" sz="3200" dirty="0"/>
              <a:t>Score</a:t>
            </a:r>
          </a:p>
        </p:txBody>
      </p:sp>
      <p:sp>
        <p:nvSpPr>
          <p:cNvPr id="20" name="Freeform: Shape 19">
            <a:extLst>
              <a:ext uri="{FF2B5EF4-FFF2-40B4-BE49-F238E27FC236}">
                <a16:creationId xmlns:a16="http://schemas.microsoft.com/office/drawing/2014/main" id="{450CFAD7-8CE8-491B-83F2-65B451543ADA}"/>
              </a:ext>
            </a:extLst>
          </p:cNvPr>
          <p:cNvSpPr/>
          <p:nvPr/>
        </p:nvSpPr>
        <p:spPr>
          <a:xfrm>
            <a:off x="3208713" y="5518760"/>
            <a:ext cx="9541557" cy="3892453"/>
          </a:xfrm>
          <a:custGeom>
            <a:avLst/>
            <a:gdLst>
              <a:gd name="connsiteX0" fmla="*/ 0 w 9541557"/>
              <a:gd name="connsiteY0" fmla="*/ 2394956 h 3892453"/>
              <a:gd name="connsiteX1" fmla="*/ 864523 w 9541557"/>
              <a:gd name="connsiteY1" fmla="*/ 2029196 h 3892453"/>
              <a:gd name="connsiteX2" fmla="*/ 1679171 w 9541557"/>
              <a:gd name="connsiteY2" fmla="*/ 2195451 h 3892453"/>
              <a:gd name="connsiteX3" fmla="*/ 2859578 w 9541557"/>
              <a:gd name="connsiteY3" fmla="*/ 1646811 h 3892453"/>
              <a:gd name="connsiteX4" fmla="*/ 2942705 w 9541557"/>
              <a:gd name="connsiteY4" fmla="*/ 200396 h 3892453"/>
              <a:gd name="connsiteX5" fmla="*/ 4438996 w 9541557"/>
              <a:gd name="connsiteY5" fmla="*/ 150520 h 3892453"/>
              <a:gd name="connsiteX6" fmla="*/ 5137265 w 9541557"/>
              <a:gd name="connsiteY6" fmla="*/ 1497182 h 3892453"/>
              <a:gd name="connsiteX7" fmla="*/ 6533803 w 9541557"/>
              <a:gd name="connsiteY7" fmla="*/ 2478084 h 3892453"/>
              <a:gd name="connsiteX8" fmla="*/ 7531331 w 9541557"/>
              <a:gd name="connsiteY8" fmla="*/ 1846316 h 3892453"/>
              <a:gd name="connsiteX9" fmla="*/ 8661862 w 9541557"/>
              <a:gd name="connsiteY9" fmla="*/ 998418 h 3892453"/>
              <a:gd name="connsiteX10" fmla="*/ 9376756 w 9541557"/>
              <a:gd name="connsiteY10" fmla="*/ 749036 h 3892453"/>
              <a:gd name="connsiteX11" fmla="*/ 9376756 w 9541557"/>
              <a:gd name="connsiteY11" fmla="*/ 2494709 h 3892453"/>
              <a:gd name="connsiteX12" fmla="*/ 7564582 w 9541557"/>
              <a:gd name="connsiteY12" fmla="*/ 1879567 h 3892453"/>
              <a:gd name="connsiteX13" fmla="*/ 6666807 w 9541557"/>
              <a:gd name="connsiteY13" fmla="*/ 981793 h 3892453"/>
              <a:gd name="connsiteX14" fmla="*/ 5120640 w 9541557"/>
              <a:gd name="connsiteY14" fmla="*/ 1497182 h 3892453"/>
              <a:gd name="connsiteX15" fmla="*/ 3857105 w 9541557"/>
              <a:gd name="connsiteY15" fmla="*/ 1397429 h 3892453"/>
              <a:gd name="connsiteX16" fmla="*/ 2892829 w 9541557"/>
              <a:gd name="connsiteY16" fmla="*/ 183771 h 3892453"/>
              <a:gd name="connsiteX17" fmla="*/ 1828800 w 9541557"/>
              <a:gd name="connsiteY17" fmla="*/ 350025 h 3892453"/>
              <a:gd name="connsiteX18" fmla="*/ 1712422 w 9541557"/>
              <a:gd name="connsiteY18" fmla="*/ 2195451 h 3892453"/>
              <a:gd name="connsiteX19" fmla="*/ 1263534 w 9541557"/>
              <a:gd name="connsiteY19" fmla="*/ 3641865 h 3892453"/>
              <a:gd name="connsiteX20" fmla="*/ 365760 w 9541557"/>
              <a:gd name="connsiteY20" fmla="*/ 3891247 h 3892453"/>
              <a:gd name="connsiteX21" fmla="*/ 365760 w 9541557"/>
              <a:gd name="connsiteY21" fmla="*/ 3891247 h 3892453"/>
              <a:gd name="connsiteX22" fmla="*/ 299258 w 9541557"/>
              <a:gd name="connsiteY22" fmla="*/ 3891247 h 389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41557" h="3892453">
                <a:moveTo>
                  <a:pt x="0" y="2394956"/>
                </a:moveTo>
                <a:cubicBezTo>
                  <a:pt x="292330" y="2228701"/>
                  <a:pt x="584661" y="2062447"/>
                  <a:pt x="864523" y="2029196"/>
                </a:cubicBezTo>
                <a:cubicBezTo>
                  <a:pt x="1144385" y="1995945"/>
                  <a:pt x="1346662" y="2259182"/>
                  <a:pt x="1679171" y="2195451"/>
                </a:cubicBezTo>
                <a:cubicBezTo>
                  <a:pt x="2011680" y="2131720"/>
                  <a:pt x="2648989" y="1979320"/>
                  <a:pt x="2859578" y="1646811"/>
                </a:cubicBezTo>
                <a:cubicBezTo>
                  <a:pt x="3070167" y="1314302"/>
                  <a:pt x="2679469" y="449778"/>
                  <a:pt x="2942705" y="200396"/>
                </a:cubicBezTo>
                <a:cubicBezTo>
                  <a:pt x="3205941" y="-48986"/>
                  <a:pt x="4073236" y="-65611"/>
                  <a:pt x="4438996" y="150520"/>
                </a:cubicBezTo>
                <a:cubicBezTo>
                  <a:pt x="4804756" y="366651"/>
                  <a:pt x="4788131" y="1109255"/>
                  <a:pt x="5137265" y="1497182"/>
                </a:cubicBezTo>
                <a:cubicBezTo>
                  <a:pt x="5486399" y="1885109"/>
                  <a:pt x="6134792" y="2419895"/>
                  <a:pt x="6533803" y="2478084"/>
                </a:cubicBezTo>
                <a:cubicBezTo>
                  <a:pt x="6932814" y="2536273"/>
                  <a:pt x="7176655" y="2092927"/>
                  <a:pt x="7531331" y="1846316"/>
                </a:cubicBezTo>
                <a:cubicBezTo>
                  <a:pt x="7886007" y="1599705"/>
                  <a:pt x="8354291" y="1181298"/>
                  <a:pt x="8661862" y="998418"/>
                </a:cubicBezTo>
                <a:cubicBezTo>
                  <a:pt x="8969433" y="815538"/>
                  <a:pt x="9257607" y="499654"/>
                  <a:pt x="9376756" y="749036"/>
                </a:cubicBezTo>
                <a:cubicBezTo>
                  <a:pt x="9495905" y="998418"/>
                  <a:pt x="9678785" y="2306287"/>
                  <a:pt x="9376756" y="2494709"/>
                </a:cubicBezTo>
                <a:cubicBezTo>
                  <a:pt x="9074727" y="2683131"/>
                  <a:pt x="8016240" y="2131720"/>
                  <a:pt x="7564582" y="1879567"/>
                </a:cubicBezTo>
                <a:cubicBezTo>
                  <a:pt x="7112924" y="1627414"/>
                  <a:pt x="7074131" y="1045524"/>
                  <a:pt x="6666807" y="981793"/>
                </a:cubicBezTo>
                <a:cubicBezTo>
                  <a:pt x="6259483" y="918062"/>
                  <a:pt x="5588924" y="1427909"/>
                  <a:pt x="5120640" y="1497182"/>
                </a:cubicBezTo>
                <a:cubicBezTo>
                  <a:pt x="4652356" y="1566455"/>
                  <a:pt x="4228407" y="1616331"/>
                  <a:pt x="3857105" y="1397429"/>
                </a:cubicBezTo>
                <a:cubicBezTo>
                  <a:pt x="3485803" y="1178527"/>
                  <a:pt x="3230880" y="358338"/>
                  <a:pt x="2892829" y="183771"/>
                </a:cubicBezTo>
                <a:cubicBezTo>
                  <a:pt x="2554778" y="9204"/>
                  <a:pt x="2025534" y="14745"/>
                  <a:pt x="1828800" y="350025"/>
                </a:cubicBezTo>
                <a:cubicBezTo>
                  <a:pt x="1632066" y="685305"/>
                  <a:pt x="1806633" y="1646811"/>
                  <a:pt x="1712422" y="2195451"/>
                </a:cubicBezTo>
                <a:cubicBezTo>
                  <a:pt x="1618211" y="2744091"/>
                  <a:pt x="1487978" y="3359232"/>
                  <a:pt x="1263534" y="3641865"/>
                </a:cubicBezTo>
                <a:cubicBezTo>
                  <a:pt x="1039090" y="3924498"/>
                  <a:pt x="365760" y="3891247"/>
                  <a:pt x="365760" y="3891247"/>
                </a:cubicBezTo>
                <a:lnTo>
                  <a:pt x="365760" y="3891247"/>
                </a:lnTo>
                <a:lnTo>
                  <a:pt x="299258" y="3891247"/>
                </a:lnTo>
              </a:path>
            </a:pathLst>
          </a:custGeom>
          <a:solidFill>
            <a:schemeClr val="accent5">
              <a:lumMod val="20000"/>
              <a:lumOff val="80000"/>
              <a:alpha val="49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695A31E-A8A0-48A7-8350-3EF0B509400A}"/>
              </a:ext>
            </a:extLst>
          </p:cNvPr>
          <p:cNvCxnSpPr>
            <a:cxnSpLocks/>
          </p:cNvCxnSpPr>
          <p:nvPr/>
        </p:nvCxnSpPr>
        <p:spPr>
          <a:xfrm>
            <a:off x="3175462" y="9718172"/>
            <a:ext cx="9559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E4633-9C70-4A36-8DC4-E86969C22434}"/>
              </a:ext>
            </a:extLst>
          </p:cNvPr>
          <p:cNvSpPr txBox="1"/>
          <p:nvPr/>
        </p:nvSpPr>
        <p:spPr>
          <a:xfrm>
            <a:off x="11733911" y="9673273"/>
            <a:ext cx="2944460" cy="584775"/>
          </a:xfrm>
          <a:prstGeom prst="rect">
            <a:avLst/>
          </a:prstGeom>
          <a:noFill/>
        </p:spPr>
        <p:txBody>
          <a:bodyPr wrap="none" rtlCol="0">
            <a:spAutoFit/>
          </a:bodyPr>
          <a:lstStyle/>
          <a:p>
            <a:r>
              <a:rPr lang="en-US" sz="3200" dirty="0"/>
              <a:t>Hyperparameter</a:t>
            </a:r>
          </a:p>
        </p:txBody>
      </p:sp>
      <p:sp>
        <p:nvSpPr>
          <p:cNvPr id="5" name="Freeform: Shape 4">
            <a:extLst>
              <a:ext uri="{FF2B5EF4-FFF2-40B4-BE49-F238E27FC236}">
                <a16:creationId xmlns:a16="http://schemas.microsoft.com/office/drawing/2014/main" id="{8BB0FA77-BB85-41B6-BBA7-1B9A7D9F1970}"/>
              </a:ext>
            </a:extLst>
          </p:cNvPr>
          <p:cNvSpPr/>
          <p:nvPr/>
        </p:nvSpPr>
        <p:spPr>
          <a:xfrm>
            <a:off x="3208713" y="5556090"/>
            <a:ext cx="9541557" cy="3855124"/>
          </a:xfrm>
          <a:custGeom>
            <a:avLst/>
            <a:gdLst>
              <a:gd name="connsiteX0" fmla="*/ 0 w 9541557"/>
              <a:gd name="connsiteY0" fmla="*/ 2394956 h 3892453"/>
              <a:gd name="connsiteX1" fmla="*/ 864523 w 9541557"/>
              <a:gd name="connsiteY1" fmla="*/ 2029196 h 3892453"/>
              <a:gd name="connsiteX2" fmla="*/ 1679171 w 9541557"/>
              <a:gd name="connsiteY2" fmla="*/ 2195451 h 3892453"/>
              <a:gd name="connsiteX3" fmla="*/ 2859578 w 9541557"/>
              <a:gd name="connsiteY3" fmla="*/ 1646811 h 3892453"/>
              <a:gd name="connsiteX4" fmla="*/ 2942705 w 9541557"/>
              <a:gd name="connsiteY4" fmla="*/ 200396 h 3892453"/>
              <a:gd name="connsiteX5" fmla="*/ 4438996 w 9541557"/>
              <a:gd name="connsiteY5" fmla="*/ 150520 h 3892453"/>
              <a:gd name="connsiteX6" fmla="*/ 5137265 w 9541557"/>
              <a:gd name="connsiteY6" fmla="*/ 1497182 h 3892453"/>
              <a:gd name="connsiteX7" fmla="*/ 6533803 w 9541557"/>
              <a:gd name="connsiteY7" fmla="*/ 2478084 h 3892453"/>
              <a:gd name="connsiteX8" fmla="*/ 7531331 w 9541557"/>
              <a:gd name="connsiteY8" fmla="*/ 1846316 h 3892453"/>
              <a:gd name="connsiteX9" fmla="*/ 8661862 w 9541557"/>
              <a:gd name="connsiteY9" fmla="*/ 998418 h 3892453"/>
              <a:gd name="connsiteX10" fmla="*/ 9376756 w 9541557"/>
              <a:gd name="connsiteY10" fmla="*/ 749036 h 3892453"/>
              <a:gd name="connsiteX11" fmla="*/ 9376756 w 9541557"/>
              <a:gd name="connsiteY11" fmla="*/ 2494709 h 3892453"/>
              <a:gd name="connsiteX12" fmla="*/ 7564582 w 9541557"/>
              <a:gd name="connsiteY12" fmla="*/ 1879567 h 3892453"/>
              <a:gd name="connsiteX13" fmla="*/ 6666807 w 9541557"/>
              <a:gd name="connsiteY13" fmla="*/ 981793 h 3892453"/>
              <a:gd name="connsiteX14" fmla="*/ 5120640 w 9541557"/>
              <a:gd name="connsiteY14" fmla="*/ 1497182 h 3892453"/>
              <a:gd name="connsiteX15" fmla="*/ 3857105 w 9541557"/>
              <a:gd name="connsiteY15" fmla="*/ 1397429 h 3892453"/>
              <a:gd name="connsiteX16" fmla="*/ 2892829 w 9541557"/>
              <a:gd name="connsiteY16" fmla="*/ 183771 h 3892453"/>
              <a:gd name="connsiteX17" fmla="*/ 1828800 w 9541557"/>
              <a:gd name="connsiteY17" fmla="*/ 350025 h 3892453"/>
              <a:gd name="connsiteX18" fmla="*/ 1712422 w 9541557"/>
              <a:gd name="connsiteY18" fmla="*/ 2195451 h 3892453"/>
              <a:gd name="connsiteX19" fmla="*/ 1263534 w 9541557"/>
              <a:gd name="connsiteY19" fmla="*/ 3641865 h 3892453"/>
              <a:gd name="connsiteX20" fmla="*/ 365760 w 9541557"/>
              <a:gd name="connsiteY20" fmla="*/ 3891247 h 3892453"/>
              <a:gd name="connsiteX21" fmla="*/ 365760 w 9541557"/>
              <a:gd name="connsiteY21" fmla="*/ 3891247 h 3892453"/>
              <a:gd name="connsiteX22" fmla="*/ 299258 w 9541557"/>
              <a:gd name="connsiteY22" fmla="*/ 3891247 h 3892453"/>
              <a:gd name="connsiteX0" fmla="*/ 0 w 9541557"/>
              <a:gd name="connsiteY0" fmla="*/ 2325715 h 3823212"/>
              <a:gd name="connsiteX1" fmla="*/ 864523 w 9541557"/>
              <a:gd name="connsiteY1" fmla="*/ 1959955 h 3823212"/>
              <a:gd name="connsiteX2" fmla="*/ 1679171 w 9541557"/>
              <a:gd name="connsiteY2" fmla="*/ 2126210 h 3823212"/>
              <a:gd name="connsiteX3" fmla="*/ 2859578 w 9541557"/>
              <a:gd name="connsiteY3" fmla="*/ 1577570 h 3823212"/>
              <a:gd name="connsiteX4" fmla="*/ 2942705 w 9541557"/>
              <a:gd name="connsiteY4" fmla="*/ 131155 h 3823212"/>
              <a:gd name="connsiteX5" fmla="*/ 4206239 w 9541557"/>
              <a:gd name="connsiteY5" fmla="*/ 214282 h 3823212"/>
              <a:gd name="connsiteX6" fmla="*/ 5137265 w 9541557"/>
              <a:gd name="connsiteY6" fmla="*/ 1427941 h 3823212"/>
              <a:gd name="connsiteX7" fmla="*/ 6533803 w 9541557"/>
              <a:gd name="connsiteY7" fmla="*/ 2408843 h 3823212"/>
              <a:gd name="connsiteX8" fmla="*/ 7531331 w 9541557"/>
              <a:gd name="connsiteY8" fmla="*/ 1777075 h 3823212"/>
              <a:gd name="connsiteX9" fmla="*/ 8661862 w 9541557"/>
              <a:gd name="connsiteY9" fmla="*/ 929177 h 3823212"/>
              <a:gd name="connsiteX10" fmla="*/ 9376756 w 9541557"/>
              <a:gd name="connsiteY10" fmla="*/ 679795 h 3823212"/>
              <a:gd name="connsiteX11" fmla="*/ 9376756 w 9541557"/>
              <a:gd name="connsiteY11" fmla="*/ 2425468 h 3823212"/>
              <a:gd name="connsiteX12" fmla="*/ 7564582 w 9541557"/>
              <a:gd name="connsiteY12" fmla="*/ 1810326 h 3823212"/>
              <a:gd name="connsiteX13" fmla="*/ 6666807 w 9541557"/>
              <a:gd name="connsiteY13" fmla="*/ 912552 h 3823212"/>
              <a:gd name="connsiteX14" fmla="*/ 5120640 w 9541557"/>
              <a:gd name="connsiteY14" fmla="*/ 1427941 h 3823212"/>
              <a:gd name="connsiteX15" fmla="*/ 3857105 w 9541557"/>
              <a:gd name="connsiteY15" fmla="*/ 1328188 h 3823212"/>
              <a:gd name="connsiteX16" fmla="*/ 2892829 w 9541557"/>
              <a:gd name="connsiteY16" fmla="*/ 114530 h 3823212"/>
              <a:gd name="connsiteX17" fmla="*/ 1828800 w 9541557"/>
              <a:gd name="connsiteY17" fmla="*/ 280784 h 3823212"/>
              <a:gd name="connsiteX18" fmla="*/ 1712422 w 9541557"/>
              <a:gd name="connsiteY18" fmla="*/ 2126210 h 3823212"/>
              <a:gd name="connsiteX19" fmla="*/ 1263534 w 9541557"/>
              <a:gd name="connsiteY19" fmla="*/ 3572624 h 3823212"/>
              <a:gd name="connsiteX20" fmla="*/ 365760 w 9541557"/>
              <a:gd name="connsiteY20" fmla="*/ 3822006 h 3823212"/>
              <a:gd name="connsiteX21" fmla="*/ 365760 w 9541557"/>
              <a:gd name="connsiteY21" fmla="*/ 3822006 h 3823212"/>
              <a:gd name="connsiteX22" fmla="*/ 299258 w 9541557"/>
              <a:gd name="connsiteY22" fmla="*/ 3822006 h 3823212"/>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4206239 w 9541557"/>
              <a:gd name="connsiteY6" fmla="*/ 274406 h 3883336"/>
              <a:gd name="connsiteX7" fmla="*/ 5137265 w 9541557"/>
              <a:gd name="connsiteY7" fmla="*/ 1488065 h 3883336"/>
              <a:gd name="connsiteX8" fmla="*/ 6533803 w 9541557"/>
              <a:gd name="connsiteY8" fmla="*/ 2468967 h 3883336"/>
              <a:gd name="connsiteX9" fmla="*/ 7531331 w 9541557"/>
              <a:gd name="connsiteY9" fmla="*/ 1837199 h 3883336"/>
              <a:gd name="connsiteX10" fmla="*/ 8661862 w 9541557"/>
              <a:gd name="connsiteY10" fmla="*/ 989301 h 3883336"/>
              <a:gd name="connsiteX11" fmla="*/ 9376756 w 9541557"/>
              <a:gd name="connsiteY11" fmla="*/ 739919 h 3883336"/>
              <a:gd name="connsiteX12" fmla="*/ 9376756 w 9541557"/>
              <a:gd name="connsiteY12" fmla="*/ 2485592 h 3883336"/>
              <a:gd name="connsiteX13" fmla="*/ 7564582 w 9541557"/>
              <a:gd name="connsiteY13" fmla="*/ 1870450 h 3883336"/>
              <a:gd name="connsiteX14" fmla="*/ 6666807 w 9541557"/>
              <a:gd name="connsiteY14" fmla="*/ 972676 h 3883336"/>
              <a:gd name="connsiteX15" fmla="*/ 5120640 w 9541557"/>
              <a:gd name="connsiteY15" fmla="*/ 1488065 h 3883336"/>
              <a:gd name="connsiteX16" fmla="*/ 3857105 w 9541557"/>
              <a:gd name="connsiteY16" fmla="*/ 1388312 h 3883336"/>
              <a:gd name="connsiteX17" fmla="*/ 2892829 w 9541557"/>
              <a:gd name="connsiteY17" fmla="*/ 174654 h 3883336"/>
              <a:gd name="connsiteX18" fmla="*/ 1828800 w 9541557"/>
              <a:gd name="connsiteY18" fmla="*/ 340908 h 3883336"/>
              <a:gd name="connsiteX19" fmla="*/ 1712422 w 9541557"/>
              <a:gd name="connsiteY19" fmla="*/ 2186334 h 3883336"/>
              <a:gd name="connsiteX20" fmla="*/ 1263534 w 9541557"/>
              <a:gd name="connsiteY20" fmla="*/ 3632748 h 3883336"/>
              <a:gd name="connsiteX21" fmla="*/ 365760 w 9541557"/>
              <a:gd name="connsiteY21" fmla="*/ 3882130 h 3883336"/>
              <a:gd name="connsiteX22" fmla="*/ 365760 w 9541557"/>
              <a:gd name="connsiteY22" fmla="*/ 3882130 h 3883336"/>
              <a:gd name="connsiteX23" fmla="*/ 299258 w 9541557"/>
              <a:gd name="connsiteY23"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5137265 w 9541557"/>
              <a:gd name="connsiteY7" fmla="*/ 1488065 h 3883336"/>
              <a:gd name="connsiteX8" fmla="*/ 6533803 w 9541557"/>
              <a:gd name="connsiteY8" fmla="*/ 2468967 h 3883336"/>
              <a:gd name="connsiteX9" fmla="*/ 7531331 w 9541557"/>
              <a:gd name="connsiteY9" fmla="*/ 1837199 h 3883336"/>
              <a:gd name="connsiteX10" fmla="*/ 8661862 w 9541557"/>
              <a:gd name="connsiteY10" fmla="*/ 989301 h 3883336"/>
              <a:gd name="connsiteX11" fmla="*/ 9376756 w 9541557"/>
              <a:gd name="connsiteY11" fmla="*/ 739919 h 3883336"/>
              <a:gd name="connsiteX12" fmla="*/ 9376756 w 9541557"/>
              <a:gd name="connsiteY12" fmla="*/ 2485592 h 3883336"/>
              <a:gd name="connsiteX13" fmla="*/ 7564582 w 9541557"/>
              <a:gd name="connsiteY13" fmla="*/ 1870450 h 3883336"/>
              <a:gd name="connsiteX14" fmla="*/ 6666807 w 9541557"/>
              <a:gd name="connsiteY14" fmla="*/ 972676 h 3883336"/>
              <a:gd name="connsiteX15" fmla="*/ 5120640 w 9541557"/>
              <a:gd name="connsiteY15" fmla="*/ 1488065 h 3883336"/>
              <a:gd name="connsiteX16" fmla="*/ 3857105 w 9541557"/>
              <a:gd name="connsiteY16" fmla="*/ 1388312 h 3883336"/>
              <a:gd name="connsiteX17" fmla="*/ 2892829 w 9541557"/>
              <a:gd name="connsiteY17" fmla="*/ 174654 h 3883336"/>
              <a:gd name="connsiteX18" fmla="*/ 1828800 w 9541557"/>
              <a:gd name="connsiteY18" fmla="*/ 340908 h 3883336"/>
              <a:gd name="connsiteX19" fmla="*/ 1712422 w 9541557"/>
              <a:gd name="connsiteY19" fmla="*/ 2186334 h 3883336"/>
              <a:gd name="connsiteX20" fmla="*/ 1263534 w 9541557"/>
              <a:gd name="connsiteY20" fmla="*/ 3632748 h 3883336"/>
              <a:gd name="connsiteX21" fmla="*/ 365760 w 9541557"/>
              <a:gd name="connsiteY21" fmla="*/ 3882130 h 3883336"/>
              <a:gd name="connsiteX22" fmla="*/ 365760 w 9541557"/>
              <a:gd name="connsiteY22" fmla="*/ 3882130 h 3883336"/>
              <a:gd name="connsiteX23" fmla="*/ 299258 w 9541557"/>
              <a:gd name="connsiteY23"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4355869 w 9541557"/>
              <a:gd name="connsiteY7" fmla="*/ 1155555 h 3883336"/>
              <a:gd name="connsiteX8" fmla="*/ 5137265 w 9541557"/>
              <a:gd name="connsiteY8" fmla="*/ 1488065 h 3883336"/>
              <a:gd name="connsiteX9" fmla="*/ 6533803 w 9541557"/>
              <a:gd name="connsiteY9" fmla="*/ 2468967 h 3883336"/>
              <a:gd name="connsiteX10" fmla="*/ 7531331 w 9541557"/>
              <a:gd name="connsiteY10" fmla="*/ 1837199 h 3883336"/>
              <a:gd name="connsiteX11" fmla="*/ 8661862 w 9541557"/>
              <a:gd name="connsiteY11" fmla="*/ 989301 h 3883336"/>
              <a:gd name="connsiteX12" fmla="*/ 9376756 w 9541557"/>
              <a:gd name="connsiteY12" fmla="*/ 739919 h 3883336"/>
              <a:gd name="connsiteX13" fmla="*/ 9376756 w 9541557"/>
              <a:gd name="connsiteY13" fmla="*/ 2485592 h 3883336"/>
              <a:gd name="connsiteX14" fmla="*/ 7564582 w 9541557"/>
              <a:gd name="connsiteY14" fmla="*/ 1870450 h 3883336"/>
              <a:gd name="connsiteX15" fmla="*/ 6666807 w 9541557"/>
              <a:gd name="connsiteY15" fmla="*/ 972676 h 3883336"/>
              <a:gd name="connsiteX16" fmla="*/ 5120640 w 9541557"/>
              <a:gd name="connsiteY16" fmla="*/ 1488065 h 3883336"/>
              <a:gd name="connsiteX17" fmla="*/ 3857105 w 9541557"/>
              <a:gd name="connsiteY17" fmla="*/ 1388312 h 3883336"/>
              <a:gd name="connsiteX18" fmla="*/ 2892829 w 9541557"/>
              <a:gd name="connsiteY18" fmla="*/ 174654 h 3883336"/>
              <a:gd name="connsiteX19" fmla="*/ 1828800 w 9541557"/>
              <a:gd name="connsiteY19" fmla="*/ 340908 h 3883336"/>
              <a:gd name="connsiteX20" fmla="*/ 1712422 w 9541557"/>
              <a:gd name="connsiteY20" fmla="*/ 2186334 h 3883336"/>
              <a:gd name="connsiteX21" fmla="*/ 1263534 w 9541557"/>
              <a:gd name="connsiteY21" fmla="*/ 3632748 h 3883336"/>
              <a:gd name="connsiteX22" fmla="*/ 365760 w 9541557"/>
              <a:gd name="connsiteY22" fmla="*/ 3882130 h 3883336"/>
              <a:gd name="connsiteX23" fmla="*/ 365760 w 9541557"/>
              <a:gd name="connsiteY23" fmla="*/ 3882130 h 3883336"/>
              <a:gd name="connsiteX24" fmla="*/ 299258 w 9541557"/>
              <a:gd name="connsiteY24"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4206240 w 9541557"/>
              <a:gd name="connsiteY7" fmla="*/ 1504689 h 3883336"/>
              <a:gd name="connsiteX8" fmla="*/ 5137265 w 9541557"/>
              <a:gd name="connsiteY8" fmla="*/ 1488065 h 3883336"/>
              <a:gd name="connsiteX9" fmla="*/ 6533803 w 9541557"/>
              <a:gd name="connsiteY9" fmla="*/ 2468967 h 3883336"/>
              <a:gd name="connsiteX10" fmla="*/ 7531331 w 9541557"/>
              <a:gd name="connsiteY10" fmla="*/ 1837199 h 3883336"/>
              <a:gd name="connsiteX11" fmla="*/ 8661862 w 9541557"/>
              <a:gd name="connsiteY11" fmla="*/ 989301 h 3883336"/>
              <a:gd name="connsiteX12" fmla="*/ 9376756 w 9541557"/>
              <a:gd name="connsiteY12" fmla="*/ 739919 h 3883336"/>
              <a:gd name="connsiteX13" fmla="*/ 9376756 w 9541557"/>
              <a:gd name="connsiteY13" fmla="*/ 2485592 h 3883336"/>
              <a:gd name="connsiteX14" fmla="*/ 7564582 w 9541557"/>
              <a:gd name="connsiteY14" fmla="*/ 1870450 h 3883336"/>
              <a:gd name="connsiteX15" fmla="*/ 6666807 w 9541557"/>
              <a:gd name="connsiteY15" fmla="*/ 972676 h 3883336"/>
              <a:gd name="connsiteX16" fmla="*/ 5120640 w 9541557"/>
              <a:gd name="connsiteY16" fmla="*/ 1488065 h 3883336"/>
              <a:gd name="connsiteX17" fmla="*/ 3857105 w 9541557"/>
              <a:gd name="connsiteY17" fmla="*/ 1388312 h 3883336"/>
              <a:gd name="connsiteX18" fmla="*/ 2892829 w 9541557"/>
              <a:gd name="connsiteY18" fmla="*/ 174654 h 3883336"/>
              <a:gd name="connsiteX19" fmla="*/ 1828800 w 9541557"/>
              <a:gd name="connsiteY19" fmla="*/ 340908 h 3883336"/>
              <a:gd name="connsiteX20" fmla="*/ 1712422 w 9541557"/>
              <a:gd name="connsiteY20" fmla="*/ 2186334 h 3883336"/>
              <a:gd name="connsiteX21" fmla="*/ 1263534 w 9541557"/>
              <a:gd name="connsiteY21" fmla="*/ 3632748 h 3883336"/>
              <a:gd name="connsiteX22" fmla="*/ 365760 w 9541557"/>
              <a:gd name="connsiteY22" fmla="*/ 3882130 h 3883336"/>
              <a:gd name="connsiteX23" fmla="*/ 365760 w 9541557"/>
              <a:gd name="connsiteY23" fmla="*/ 3882130 h 3883336"/>
              <a:gd name="connsiteX24" fmla="*/ 299258 w 9541557"/>
              <a:gd name="connsiteY24" fmla="*/ 3882130 h 3883336"/>
              <a:gd name="connsiteX0" fmla="*/ 0 w 9541557"/>
              <a:gd name="connsiteY0" fmla="*/ 2324771 h 3822268"/>
              <a:gd name="connsiteX1" fmla="*/ 864523 w 9541557"/>
              <a:gd name="connsiteY1" fmla="*/ 1959011 h 3822268"/>
              <a:gd name="connsiteX2" fmla="*/ 1679171 w 9541557"/>
              <a:gd name="connsiteY2" fmla="*/ 2125266 h 3822268"/>
              <a:gd name="connsiteX3" fmla="*/ 2859578 w 9541557"/>
              <a:gd name="connsiteY3" fmla="*/ 1576626 h 3822268"/>
              <a:gd name="connsiteX4" fmla="*/ 2942705 w 9541557"/>
              <a:gd name="connsiteY4" fmla="*/ 130211 h 3822268"/>
              <a:gd name="connsiteX5" fmla="*/ 3441469 w 9541557"/>
              <a:gd name="connsiteY5" fmla="*/ 213338 h 3822268"/>
              <a:gd name="connsiteX6" fmla="*/ 3707476 w 9541557"/>
              <a:gd name="connsiteY6" fmla="*/ 778604 h 3822268"/>
              <a:gd name="connsiteX7" fmla="*/ 4206240 w 9541557"/>
              <a:gd name="connsiteY7" fmla="*/ 1443621 h 3822268"/>
              <a:gd name="connsiteX8" fmla="*/ 5137265 w 9541557"/>
              <a:gd name="connsiteY8" fmla="*/ 1426997 h 3822268"/>
              <a:gd name="connsiteX9" fmla="*/ 6533803 w 9541557"/>
              <a:gd name="connsiteY9" fmla="*/ 2407899 h 3822268"/>
              <a:gd name="connsiteX10" fmla="*/ 7531331 w 9541557"/>
              <a:gd name="connsiteY10" fmla="*/ 1776131 h 3822268"/>
              <a:gd name="connsiteX11" fmla="*/ 8661862 w 9541557"/>
              <a:gd name="connsiteY11" fmla="*/ 928233 h 3822268"/>
              <a:gd name="connsiteX12" fmla="*/ 9376756 w 9541557"/>
              <a:gd name="connsiteY12" fmla="*/ 678851 h 3822268"/>
              <a:gd name="connsiteX13" fmla="*/ 9376756 w 9541557"/>
              <a:gd name="connsiteY13" fmla="*/ 2424524 h 3822268"/>
              <a:gd name="connsiteX14" fmla="*/ 7564582 w 9541557"/>
              <a:gd name="connsiteY14" fmla="*/ 1809382 h 3822268"/>
              <a:gd name="connsiteX15" fmla="*/ 6666807 w 9541557"/>
              <a:gd name="connsiteY15" fmla="*/ 911608 h 3822268"/>
              <a:gd name="connsiteX16" fmla="*/ 5120640 w 9541557"/>
              <a:gd name="connsiteY16" fmla="*/ 1426997 h 3822268"/>
              <a:gd name="connsiteX17" fmla="*/ 3857105 w 9541557"/>
              <a:gd name="connsiteY17" fmla="*/ 1327244 h 3822268"/>
              <a:gd name="connsiteX18" fmla="*/ 2892829 w 9541557"/>
              <a:gd name="connsiteY18" fmla="*/ 113586 h 3822268"/>
              <a:gd name="connsiteX19" fmla="*/ 1828800 w 9541557"/>
              <a:gd name="connsiteY19" fmla="*/ 279840 h 3822268"/>
              <a:gd name="connsiteX20" fmla="*/ 1712422 w 9541557"/>
              <a:gd name="connsiteY20" fmla="*/ 2125266 h 3822268"/>
              <a:gd name="connsiteX21" fmla="*/ 1263534 w 9541557"/>
              <a:gd name="connsiteY21" fmla="*/ 3571680 h 3822268"/>
              <a:gd name="connsiteX22" fmla="*/ 365760 w 9541557"/>
              <a:gd name="connsiteY22" fmla="*/ 3821062 h 3822268"/>
              <a:gd name="connsiteX23" fmla="*/ 365760 w 9541557"/>
              <a:gd name="connsiteY23" fmla="*/ 3821062 h 3822268"/>
              <a:gd name="connsiteX24" fmla="*/ 299258 w 9541557"/>
              <a:gd name="connsiteY24" fmla="*/ 3821062 h 3822268"/>
              <a:gd name="connsiteX0" fmla="*/ 0 w 9541557"/>
              <a:gd name="connsiteY0" fmla="*/ 2308324 h 3805821"/>
              <a:gd name="connsiteX1" fmla="*/ 864523 w 9541557"/>
              <a:gd name="connsiteY1" fmla="*/ 1942564 h 3805821"/>
              <a:gd name="connsiteX2" fmla="*/ 1679171 w 9541557"/>
              <a:gd name="connsiteY2" fmla="*/ 2108819 h 3805821"/>
              <a:gd name="connsiteX3" fmla="*/ 2859578 w 9541557"/>
              <a:gd name="connsiteY3" fmla="*/ 1560179 h 3805821"/>
              <a:gd name="connsiteX4" fmla="*/ 2942705 w 9541557"/>
              <a:gd name="connsiteY4" fmla="*/ 113764 h 3805821"/>
              <a:gd name="connsiteX5" fmla="*/ 3441469 w 9541557"/>
              <a:gd name="connsiteY5" fmla="*/ 196891 h 3805821"/>
              <a:gd name="connsiteX6" fmla="*/ 3707476 w 9541557"/>
              <a:gd name="connsiteY6" fmla="*/ 762157 h 3805821"/>
              <a:gd name="connsiteX7" fmla="*/ 4206240 w 9541557"/>
              <a:gd name="connsiteY7" fmla="*/ 1427174 h 3805821"/>
              <a:gd name="connsiteX8" fmla="*/ 5137265 w 9541557"/>
              <a:gd name="connsiteY8" fmla="*/ 1410550 h 3805821"/>
              <a:gd name="connsiteX9" fmla="*/ 6533803 w 9541557"/>
              <a:gd name="connsiteY9" fmla="*/ 2391452 h 3805821"/>
              <a:gd name="connsiteX10" fmla="*/ 7531331 w 9541557"/>
              <a:gd name="connsiteY10" fmla="*/ 1759684 h 3805821"/>
              <a:gd name="connsiteX11" fmla="*/ 8661862 w 9541557"/>
              <a:gd name="connsiteY11" fmla="*/ 911786 h 3805821"/>
              <a:gd name="connsiteX12" fmla="*/ 9376756 w 9541557"/>
              <a:gd name="connsiteY12" fmla="*/ 662404 h 3805821"/>
              <a:gd name="connsiteX13" fmla="*/ 9376756 w 9541557"/>
              <a:gd name="connsiteY13" fmla="*/ 2408077 h 3805821"/>
              <a:gd name="connsiteX14" fmla="*/ 7564582 w 9541557"/>
              <a:gd name="connsiteY14" fmla="*/ 1792935 h 3805821"/>
              <a:gd name="connsiteX15" fmla="*/ 6666807 w 9541557"/>
              <a:gd name="connsiteY15" fmla="*/ 895161 h 3805821"/>
              <a:gd name="connsiteX16" fmla="*/ 5120640 w 9541557"/>
              <a:gd name="connsiteY16" fmla="*/ 1410550 h 3805821"/>
              <a:gd name="connsiteX17" fmla="*/ 3574472 w 9541557"/>
              <a:gd name="connsiteY17" fmla="*/ 1078040 h 3805821"/>
              <a:gd name="connsiteX18" fmla="*/ 2892829 w 9541557"/>
              <a:gd name="connsiteY18" fmla="*/ 97139 h 3805821"/>
              <a:gd name="connsiteX19" fmla="*/ 1828800 w 9541557"/>
              <a:gd name="connsiteY19" fmla="*/ 263393 h 3805821"/>
              <a:gd name="connsiteX20" fmla="*/ 1712422 w 9541557"/>
              <a:gd name="connsiteY20" fmla="*/ 2108819 h 3805821"/>
              <a:gd name="connsiteX21" fmla="*/ 1263534 w 9541557"/>
              <a:gd name="connsiteY21" fmla="*/ 3555233 h 3805821"/>
              <a:gd name="connsiteX22" fmla="*/ 365760 w 9541557"/>
              <a:gd name="connsiteY22" fmla="*/ 3804615 h 3805821"/>
              <a:gd name="connsiteX23" fmla="*/ 365760 w 9541557"/>
              <a:gd name="connsiteY23" fmla="*/ 3804615 h 3805821"/>
              <a:gd name="connsiteX24" fmla="*/ 299258 w 9541557"/>
              <a:gd name="connsiteY24" fmla="*/ 3804615 h 3805821"/>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3574472 w 9541557"/>
              <a:gd name="connsiteY17" fmla="*/ 1049683 h 3777464"/>
              <a:gd name="connsiteX18" fmla="*/ 3192087 w 9541557"/>
              <a:gd name="connsiteY18" fmla="*/ 584170 h 3777464"/>
              <a:gd name="connsiteX19" fmla="*/ 2892829 w 9541557"/>
              <a:gd name="connsiteY19" fmla="*/ 68782 h 3777464"/>
              <a:gd name="connsiteX20" fmla="*/ 1828800 w 9541557"/>
              <a:gd name="connsiteY20" fmla="*/ 235036 h 3777464"/>
              <a:gd name="connsiteX21" fmla="*/ 1712422 w 9541557"/>
              <a:gd name="connsiteY21" fmla="*/ 2080462 h 3777464"/>
              <a:gd name="connsiteX22" fmla="*/ 1263534 w 9541557"/>
              <a:gd name="connsiteY22" fmla="*/ 3526876 h 3777464"/>
              <a:gd name="connsiteX23" fmla="*/ 365760 w 9541557"/>
              <a:gd name="connsiteY23" fmla="*/ 3776258 h 3777464"/>
              <a:gd name="connsiteX24" fmla="*/ 365760 w 9541557"/>
              <a:gd name="connsiteY24" fmla="*/ 3776258 h 3777464"/>
              <a:gd name="connsiteX25" fmla="*/ 299258 w 9541557"/>
              <a:gd name="connsiteY25"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3740727 w 9541557"/>
              <a:gd name="connsiteY17" fmla="*/ 767051 h 3777464"/>
              <a:gd name="connsiteX18" fmla="*/ 3192087 w 9541557"/>
              <a:gd name="connsiteY18" fmla="*/ 584170 h 3777464"/>
              <a:gd name="connsiteX19" fmla="*/ 2892829 w 9541557"/>
              <a:gd name="connsiteY19" fmla="*/ 68782 h 3777464"/>
              <a:gd name="connsiteX20" fmla="*/ 1828800 w 9541557"/>
              <a:gd name="connsiteY20" fmla="*/ 235036 h 3777464"/>
              <a:gd name="connsiteX21" fmla="*/ 1712422 w 9541557"/>
              <a:gd name="connsiteY21" fmla="*/ 2080462 h 3777464"/>
              <a:gd name="connsiteX22" fmla="*/ 1263534 w 9541557"/>
              <a:gd name="connsiteY22" fmla="*/ 3526876 h 3777464"/>
              <a:gd name="connsiteX23" fmla="*/ 365760 w 9541557"/>
              <a:gd name="connsiteY23" fmla="*/ 3776258 h 3777464"/>
              <a:gd name="connsiteX24" fmla="*/ 365760 w 9541557"/>
              <a:gd name="connsiteY24" fmla="*/ 3776258 h 3777464"/>
              <a:gd name="connsiteX25" fmla="*/ 299258 w 9541557"/>
              <a:gd name="connsiteY25"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322618 w 9541557"/>
              <a:gd name="connsiteY17" fmla="*/ 1099558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455622 w 9541557"/>
              <a:gd name="connsiteY17" fmla="*/ 883427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39491 w 9541557"/>
              <a:gd name="connsiteY7" fmla="*/ 1265814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455622 w 9541557"/>
              <a:gd name="connsiteY17" fmla="*/ 883427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311244 h 3808741"/>
              <a:gd name="connsiteX1" fmla="*/ 864523 w 9541557"/>
              <a:gd name="connsiteY1" fmla="*/ 1945484 h 3808741"/>
              <a:gd name="connsiteX2" fmla="*/ 1679171 w 9541557"/>
              <a:gd name="connsiteY2" fmla="*/ 2111739 h 3808741"/>
              <a:gd name="connsiteX3" fmla="*/ 2859578 w 9541557"/>
              <a:gd name="connsiteY3" fmla="*/ 1563099 h 3808741"/>
              <a:gd name="connsiteX4" fmla="*/ 2942705 w 9541557"/>
              <a:gd name="connsiteY4" fmla="*/ 116684 h 3808741"/>
              <a:gd name="connsiteX5" fmla="*/ 3441469 w 9541557"/>
              <a:gd name="connsiteY5" fmla="*/ 199811 h 3808741"/>
              <a:gd name="connsiteX6" fmla="*/ 3707476 w 9541557"/>
              <a:gd name="connsiteY6" fmla="*/ 765077 h 3808741"/>
              <a:gd name="connsiteX7" fmla="*/ 4239491 w 9541557"/>
              <a:gd name="connsiteY7" fmla="*/ 1297091 h 3808741"/>
              <a:gd name="connsiteX8" fmla="*/ 5137265 w 9541557"/>
              <a:gd name="connsiteY8" fmla="*/ 1413470 h 3808741"/>
              <a:gd name="connsiteX9" fmla="*/ 6533803 w 9541557"/>
              <a:gd name="connsiteY9" fmla="*/ 2394372 h 3808741"/>
              <a:gd name="connsiteX10" fmla="*/ 7531331 w 9541557"/>
              <a:gd name="connsiteY10" fmla="*/ 1762604 h 3808741"/>
              <a:gd name="connsiteX11" fmla="*/ 8661862 w 9541557"/>
              <a:gd name="connsiteY11" fmla="*/ 914706 h 3808741"/>
              <a:gd name="connsiteX12" fmla="*/ 9376756 w 9541557"/>
              <a:gd name="connsiteY12" fmla="*/ 665324 h 3808741"/>
              <a:gd name="connsiteX13" fmla="*/ 9376756 w 9541557"/>
              <a:gd name="connsiteY13" fmla="*/ 2410997 h 3808741"/>
              <a:gd name="connsiteX14" fmla="*/ 7564582 w 9541557"/>
              <a:gd name="connsiteY14" fmla="*/ 1795855 h 3808741"/>
              <a:gd name="connsiteX15" fmla="*/ 6666807 w 9541557"/>
              <a:gd name="connsiteY15" fmla="*/ 898081 h 3808741"/>
              <a:gd name="connsiteX16" fmla="*/ 5120640 w 9541557"/>
              <a:gd name="connsiteY16" fmla="*/ 1413470 h 3808741"/>
              <a:gd name="connsiteX17" fmla="*/ 4455622 w 9541557"/>
              <a:gd name="connsiteY17" fmla="*/ 914704 h 3808741"/>
              <a:gd name="connsiteX18" fmla="*/ 3740727 w 9541557"/>
              <a:gd name="connsiteY18" fmla="*/ 798328 h 3808741"/>
              <a:gd name="connsiteX19" fmla="*/ 3192087 w 9541557"/>
              <a:gd name="connsiteY19" fmla="*/ 615447 h 3808741"/>
              <a:gd name="connsiteX20" fmla="*/ 2892829 w 9541557"/>
              <a:gd name="connsiteY20" fmla="*/ 100059 h 3808741"/>
              <a:gd name="connsiteX21" fmla="*/ 1828800 w 9541557"/>
              <a:gd name="connsiteY21" fmla="*/ 266313 h 3808741"/>
              <a:gd name="connsiteX22" fmla="*/ 1712422 w 9541557"/>
              <a:gd name="connsiteY22" fmla="*/ 2111739 h 3808741"/>
              <a:gd name="connsiteX23" fmla="*/ 1263534 w 9541557"/>
              <a:gd name="connsiteY23" fmla="*/ 3558153 h 3808741"/>
              <a:gd name="connsiteX24" fmla="*/ 365760 w 9541557"/>
              <a:gd name="connsiteY24" fmla="*/ 3807535 h 3808741"/>
              <a:gd name="connsiteX25" fmla="*/ 365760 w 9541557"/>
              <a:gd name="connsiteY25" fmla="*/ 3807535 h 3808741"/>
              <a:gd name="connsiteX26" fmla="*/ 299258 w 9541557"/>
              <a:gd name="connsiteY26" fmla="*/ 3807535 h 3808741"/>
              <a:gd name="connsiteX0" fmla="*/ 0 w 9541557"/>
              <a:gd name="connsiteY0" fmla="*/ 2311244 h 3808741"/>
              <a:gd name="connsiteX1" fmla="*/ 864523 w 9541557"/>
              <a:gd name="connsiteY1" fmla="*/ 1945484 h 3808741"/>
              <a:gd name="connsiteX2" fmla="*/ 1679171 w 9541557"/>
              <a:gd name="connsiteY2" fmla="*/ 2111739 h 3808741"/>
              <a:gd name="connsiteX3" fmla="*/ 2859578 w 9541557"/>
              <a:gd name="connsiteY3" fmla="*/ 1563099 h 3808741"/>
              <a:gd name="connsiteX4" fmla="*/ 2942705 w 9541557"/>
              <a:gd name="connsiteY4" fmla="*/ 116684 h 3808741"/>
              <a:gd name="connsiteX5" fmla="*/ 3441469 w 9541557"/>
              <a:gd name="connsiteY5" fmla="*/ 199811 h 3808741"/>
              <a:gd name="connsiteX6" fmla="*/ 3707476 w 9541557"/>
              <a:gd name="connsiteY6" fmla="*/ 765077 h 3808741"/>
              <a:gd name="connsiteX7" fmla="*/ 4239491 w 9541557"/>
              <a:gd name="connsiteY7" fmla="*/ 1297091 h 3808741"/>
              <a:gd name="connsiteX8" fmla="*/ 5137265 w 9541557"/>
              <a:gd name="connsiteY8" fmla="*/ 1413470 h 3808741"/>
              <a:gd name="connsiteX9" fmla="*/ 6533803 w 9541557"/>
              <a:gd name="connsiteY9" fmla="*/ 2394372 h 3808741"/>
              <a:gd name="connsiteX10" fmla="*/ 7531331 w 9541557"/>
              <a:gd name="connsiteY10" fmla="*/ 1762604 h 3808741"/>
              <a:gd name="connsiteX11" fmla="*/ 8661862 w 9541557"/>
              <a:gd name="connsiteY11" fmla="*/ 914706 h 3808741"/>
              <a:gd name="connsiteX12" fmla="*/ 9376756 w 9541557"/>
              <a:gd name="connsiteY12" fmla="*/ 665324 h 3808741"/>
              <a:gd name="connsiteX13" fmla="*/ 9376756 w 9541557"/>
              <a:gd name="connsiteY13" fmla="*/ 2410997 h 3808741"/>
              <a:gd name="connsiteX14" fmla="*/ 7564582 w 9541557"/>
              <a:gd name="connsiteY14" fmla="*/ 1795855 h 3808741"/>
              <a:gd name="connsiteX15" fmla="*/ 6666807 w 9541557"/>
              <a:gd name="connsiteY15" fmla="*/ 898081 h 3808741"/>
              <a:gd name="connsiteX16" fmla="*/ 5120640 w 9541557"/>
              <a:gd name="connsiteY16" fmla="*/ 1413470 h 3808741"/>
              <a:gd name="connsiteX17" fmla="*/ 4455622 w 9541557"/>
              <a:gd name="connsiteY17" fmla="*/ 914704 h 3808741"/>
              <a:gd name="connsiteX18" fmla="*/ 3740727 w 9541557"/>
              <a:gd name="connsiteY18" fmla="*/ 798328 h 3808741"/>
              <a:gd name="connsiteX19" fmla="*/ 3192087 w 9541557"/>
              <a:gd name="connsiteY19" fmla="*/ 615447 h 3808741"/>
              <a:gd name="connsiteX20" fmla="*/ 2892829 w 9541557"/>
              <a:gd name="connsiteY20" fmla="*/ 100059 h 3808741"/>
              <a:gd name="connsiteX21" fmla="*/ 1828800 w 9541557"/>
              <a:gd name="connsiteY21" fmla="*/ 266313 h 3808741"/>
              <a:gd name="connsiteX22" fmla="*/ 1712422 w 9541557"/>
              <a:gd name="connsiteY22" fmla="*/ 2111739 h 3808741"/>
              <a:gd name="connsiteX23" fmla="*/ 1263534 w 9541557"/>
              <a:gd name="connsiteY23" fmla="*/ 3558153 h 3808741"/>
              <a:gd name="connsiteX24" fmla="*/ 365760 w 9541557"/>
              <a:gd name="connsiteY24" fmla="*/ 3807535 h 3808741"/>
              <a:gd name="connsiteX25" fmla="*/ 365760 w 9541557"/>
              <a:gd name="connsiteY25" fmla="*/ 3807535 h 3808741"/>
              <a:gd name="connsiteX26" fmla="*/ 299258 w 9541557"/>
              <a:gd name="connsiteY26" fmla="*/ 3807535 h 3808741"/>
              <a:gd name="connsiteX0" fmla="*/ 0 w 9541557"/>
              <a:gd name="connsiteY0" fmla="*/ 2276364 h 3773861"/>
              <a:gd name="connsiteX1" fmla="*/ 864523 w 9541557"/>
              <a:gd name="connsiteY1" fmla="*/ 1910604 h 3773861"/>
              <a:gd name="connsiteX2" fmla="*/ 1679171 w 9541557"/>
              <a:gd name="connsiteY2" fmla="*/ 2076859 h 3773861"/>
              <a:gd name="connsiteX3" fmla="*/ 2859578 w 9541557"/>
              <a:gd name="connsiteY3" fmla="*/ 1528219 h 3773861"/>
              <a:gd name="connsiteX4" fmla="*/ 2942705 w 9541557"/>
              <a:gd name="connsiteY4" fmla="*/ 81804 h 3773861"/>
              <a:gd name="connsiteX5" fmla="*/ 3441469 w 9541557"/>
              <a:gd name="connsiteY5" fmla="*/ 164931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276364 h 3773861"/>
              <a:gd name="connsiteX1" fmla="*/ 864523 w 9541557"/>
              <a:gd name="connsiteY1" fmla="*/ 1910604 h 3773861"/>
              <a:gd name="connsiteX2" fmla="*/ 1679171 w 9541557"/>
              <a:gd name="connsiteY2" fmla="*/ 2076859 h 3773861"/>
              <a:gd name="connsiteX3" fmla="*/ 2859578 w 9541557"/>
              <a:gd name="connsiteY3" fmla="*/ 1528219 h 3773861"/>
              <a:gd name="connsiteX4" fmla="*/ 2942705 w 9541557"/>
              <a:gd name="connsiteY4" fmla="*/ 81804 h 3773861"/>
              <a:gd name="connsiteX5" fmla="*/ 3591098 w 9541557"/>
              <a:gd name="connsiteY5" fmla="*/ 381062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276364 h 3773861"/>
              <a:gd name="connsiteX1" fmla="*/ 864523 w 9541557"/>
              <a:gd name="connsiteY1" fmla="*/ 1910604 h 3773861"/>
              <a:gd name="connsiteX2" fmla="*/ 1679171 w 9541557"/>
              <a:gd name="connsiteY2" fmla="*/ 2076859 h 3773861"/>
              <a:gd name="connsiteX3" fmla="*/ 2610196 w 9541557"/>
              <a:gd name="connsiteY3" fmla="*/ 1312088 h 3773861"/>
              <a:gd name="connsiteX4" fmla="*/ 2942705 w 9541557"/>
              <a:gd name="connsiteY4" fmla="*/ 81804 h 3773861"/>
              <a:gd name="connsiteX5" fmla="*/ 3591098 w 9541557"/>
              <a:gd name="connsiteY5" fmla="*/ 381062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357627 h 3855124"/>
              <a:gd name="connsiteX1" fmla="*/ 864523 w 9541557"/>
              <a:gd name="connsiteY1" fmla="*/ 1991867 h 3855124"/>
              <a:gd name="connsiteX2" fmla="*/ 1679171 w 9541557"/>
              <a:gd name="connsiteY2" fmla="*/ 2158122 h 3855124"/>
              <a:gd name="connsiteX3" fmla="*/ 2610196 w 9541557"/>
              <a:gd name="connsiteY3" fmla="*/ 1393351 h 3855124"/>
              <a:gd name="connsiteX4" fmla="*/ 2942705 w 9541557"/>
              <a:gd name="connsiteY4" fmla="*/ 163067 h 3855124"/>
              <a:gd name="connsiteX5" fmla="*/ 3591098 w 9541557"/>
              <a:gd name="connsiteY5" fmla="*/ 462325 h 3855124"/>
              <a:gd name="connsiteX6" fmla="*/ 3707476 w 9541557"/>
              <a:gd name="connsiteY6" fmla="*/ 811460 h 3855124"/>
              <a:gd name="connsiteX7" fmla="*/ 4239491 w 9541557"/>
              <a:gd name="connsiteY7" fmla="*/ 1343474 h 3855124"/>
              <a:gd name="connsiteX8" fmla="*/ 5137265 w 9541557"/>
              <a:gd name="connsiteY8" fmla="*/ 1459853 h 3855124"/>
              <a:gd name="connsiteX9" fmla="*/ 6533803 w 9541557"/>
              <a:gd name="connsiteY9" fmla="*/ 2440755 h 3855124"/>
              <a:gd name="connsiteX10" fmla="*/ 7531331 w 9541557"/>
              <a:gd name="connsiteY10" fmla="*/ 1808987 h 3855124"/>
              <a:gd name="connsiteX11" fmla="*/ 8661862 w 9541557"/>
              <a:gd name="connsiteY11" fmla="*/ 961089 h 3855124"/>
              <a:gd name="connsiteX12" fmla="*/ 9376756 w 9541557"/>
              <a:gd name="connsiteY12" fmla="*/ 711707 h 3855124"/>
              <a:gd name="connsiteX13" fmla="*/ 9376756 w 9541557"/>
              <a:gd name="connsiteY13" fmla="*/ 2457380 h 3855124"/>
              <a:gd name="connsiteX14" fmla="*/ 7564582 w 9541557"/>
              <a:gd name="connsiteY14" fmla="*/ 1842238 h 3855124"/>
              <a:gd name="connsiteX15" fmla="*/ 6666807 w 9541557"/>
              <a:gd name="connsiteY15" fmla="*/ 944464 h 3855124"/>
              <a:gd name="connsiteX16" fmla="*/ 5120640 w 9541557"/>
              <a:gd name="connsiteY16" fmla="*/ 1459853 h 3855124"/>
              <a:gd name="connsiteX17" fmla="*/ 4455622 w 9541557"/>
              <a:gd name="connsiteY17" fmla="*/ 961087 h 3855124"/>
              <a:gd name="connsiteX18" fmla="*/ 3740727 w 9541557"/>
              <a:gd name="connsiteY18" fmla="*/ 844711 h 3855124"/>
              <a:gd name="connsiteX19" fmla="*/ 3192087 w 9541557"/>
              <a:gd name="connsiteY19" fmla="*/ 661830 h 3855124"/>
              <a:gd name="connsiteX20" fmla="*/ 2892829 w 9541557"/>
              <a:gd name="connsiteY20" fmla="*/ 146442 h 3855124"/>
              <a:gd name="connsiteX21" fmla="*/ 2211186 w 9541557"/>
              <a:gd name="connsiteY21" fmla="*/ 179693 h 3855124"/>
              <a:gd name="connsiteX22" fmla="*/ 1712422 w 9541557"/>
              <a:gd name="connsiteY22" fmla="*/ 2158122 h 3855124"/>
              <a:gd name="connsiteX23" fmla="*/ 1263534 w 9541557"/>
              <a:gd name="connsiteY23" fmla="*/ 3604536 h 3855124"/>
              <a:gd name="connsiteX24" fmla="*/ 365760 w 9541557"/>
              <a:gd name="connsiteY24" fmla="*/ 3853918 h 3855124"/>
              <a:gd name="connsiteX25" fmla="*/ 365760 w 9541557"/>
              <a:gd name="connsiteY25" fmla="*/ 3853918 h 3855124"/>
              <a:gd name="connsiteX26" fmla="*/ 299258 w 9541557"/>
              <a:gd name="connsiteY26" fmla="*/ 3853918 h 38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41557" h="3855124">
                <a:moveTo>
                  <a:pt x="0" y="2357627"/>
                </a:moveTo>
                <a:cubicBezTo>
                  <a:pt x="292330" y="2191372"/>
                  <a:pt x="584661" y="2025118"/>
                  <a:pt x="864523" y="1991867"/>
                </a:cubicBezTo>
                <a:cubicBezTo>
                  <a:pt x="1144385" y="1958616"/>
                  <a:pt x="1388225" y="2257875"/>
                  <a:pt x="1679171" y="2158122"/>
                </a:cubicBezTo>
                <a:cubicBezTo>
                  <a:pt x="1970117" y="2058369"/>
                  <a:pt x="2399607" y="1725860"/>
                  <a:pt x="2610196" y="1393351"/>
                </a:cubicBezTo>
                <a:cubicBezTo>
                  <a:pt x="2820785" y="1060842"/>
                  <a:pt x="2779221" y="318238"/>
                  <a:pt x="2942705" y="163067"/>
                </a:cubicBezTo>
                <a:cubicBezTo>
                  <a:pt x="3106189" y="7896"/>
                  <a:pt x="3430385" y="298841"/>
                  <a:pt x="3591098" y="462325"/>
                </a:cubicBezTo>
                <a:cubicBezTo>
                  <a:pt x="3768436" y="659059"/>
                  <a:pt x="3599411" y="664602"/>
                  <a:pt x="3707476" y="811460"/>
                </a:cubicBezTo>
                <a:cubicBezTo>
                  <a:pt x="3815541" y="958318"/>
                  <a:pt x="4001193" y="1235409"/>
                  <a:pt x="4239491" y="1343474"/>
                </a:cubicBezTo>
                <a:cubicBezTo>
                  <a:pt x="4477789" y="1451539"/>
                  <a:pt x="4754880" y="1276973"/>
                  <a:pt x="5137265" y="1459853"/>
                </a:cubicBezTo>
                <a:cubicBezTo>
                  <a:pt x="5519650" y="1642733"/>
                  <a:pt x="6134792" y="2382566"/>
                  <a:pt x="6533803" y="2440755"/>
                </a:cubicBezTo>
                <a:cubicBezTo>
                  <a:pt x="6932814" y="2498944"/>
                  <a:pt x="7176655" y="2055598"/>
                  <a:pt x="7531331" y="1808987"/>
                </a:cubicBezTo>
                <a:cubicBezTo>
                  <a:pt x="7886007" y="1562376"/>
                  <a:pt x="8354291" y="1143969"/>
                  <a:pt x="8661862" y="961089"/>
                </a:cubicBezTo>
                <a:cubicBezTo>
                  <a:pt x="8969433" y="778209"/>
                  <a:pt x="9257607" y="462325"/>
                  <a:pt x="9376756" y="711707"/>
                </a:cubicBezTo>
                <a:cubicBezTo>
                  <a:pt x="9495905" y="961089"/>
                  <a:pt x="9678785" y="2268958"/>
                  <a:pt x="9376756" y="2457380"/>
                </a:cubicBezTo>
                <a:cubicBezTo>
                  <a:pt x="9074727" y="2645802"/>
                  <a:pt x="8016240" y="2094391"/>
                  <a:pt x="7564582" y="1842238"/>
                </a:cubicBezTo>
                <a:cubicBezTo>
                  <a:pt x="7112924" y="1590085"/>
                  <a:pt x="7074131" y="1008195"/>
                  <a:pt x="6666807" y="944464"/>
                </a:cubicBezTo>
                <a:cubicBezTo>
                  <a:pt x="6259483" y="880733"/>
                  <a:pt x="5489171" y="1457083"/>
                  <a:pt x="5120640" y="1459853"/>
                </a:cubicBezTo>
                <a:cubicBezTo>
                  <a:pt x="4752109" y="1462623"/>
                  <a:pt x="4685608" y="1063611"/>
                  <a:pt x="4455622" y="961087"/>
                </a:cubicBezTo>
                <a:cubicBezTo>
                  <a:pt x="4225636" y="858563"/>
                  <a:pt x="3951316" y="894587"/>
                  <a:pt x="3740727" y="844711"/>
                </a:cubicBezTo>
                <a:cubicBezTo>
                  <a:pt x="3530138" y="794835"/>
                  <a:pt x="3305694" y="825314"/>
                  <a:pt x="3192087" y="661830"/>
                </a:cubicBezTo>
                <a:cubicBezTo>
                  <a:pt x="3078480" y="498347"/>
                  <a:pt x="3056312" y="226798"/>
                  <a:pt x="2892829" y="146442"/>
                </a:cubicBezTo>
                <a:cubicBezTo>
                  <a:pt x="2729346" y="66086"/>
                  <a:pt x="2407920" y="-155587"/>
                  <a:pt x="2211186" y="179693"/>
                </a:cubicBezTo>
                <a:cubicBezTo>
                  <a:pt x="2014452" y="514973"/>
                  <a:pt x="1870364" y="1587315"/>
                  <a:pt x="1712422" y="2158122"/>
                </a:cubicBezTo>
                <a:cubicBezTo>
                  <a:pt x="1554480" y="2728929"/>
                  <a:pt x="1487978" y="3321903"/>
                  <a:pt x="1263534" y="3604536"/>
                </a:cubicBezTo>
                <a:cubicBezTo>
                  <a:pt x="1039090" y="3887169"/>
                  <a:pt x="365760" y="3853918"/>
                  <a:pt x="365760" y="3853918"/>
                </a:cubicBezTo>
                <a:lnTo>
                  <a:pt x="365760" y="3853918"/>
                </a:lnTo>
                <a:lnTo>
                  <a:pt x="299258" y="3853918"/>
                </a:lnTo>
              </a:path>
            </a:pathLst>
          </a:custGeom>
          <a:solidFill>
            <a:schemeClr val="accent5">
              <a:lumMod val="20000"/>
              <a:lumOff val="80000"/>
              <a:alpha val="49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4B138BA7-0488-4B24-9C55-E5A45487C548}"/>
              </a:ext>
            </a:extLst>
          </p:cNvPr>
          <p:cNvSpPr/>
          <p:nvPr/>
        </p:nvSpPr>
        <p:spPr>
          <a:xfrm>
            <a:off x="4671753" y="756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2A3F1C22-E3BC-47B7-B97F-C319A775815C}"/>
              </a:ext>
            </a:extLst>
          </p:cNvPr>
          <p:cNvSpPr/>
          <p:nvPr/>
        </p:nvSpPr>
        <p:spPr>
          <a:xfrm>
            <a:off x="5954684" y="5553714"/>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B0E7FDFE-817B-44F4-9545-4D01E3E4EDA9}"/>
              </a:ext>
            </a:extLst>
          </p:cNvPr>
          <p:cNvSpPr/>
          <p:nvPr/>
        </p:nvSpPr>
        <p:spPr>
          <a:xfrm>
            <a:off x="8133815" y="684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BF30DBDB-7672-45B8-A82C-E7666A9F2E48}"/>
              </a:ext>
            </a:extLst>
          </p:cNvPr>
          <p:cNvSpPr/>
          <p:nvPr/>
        </p:nvSpPr>
        <p:spPr>
          <a:xfrm>
            <a:off x="10573880" y="720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1C90C29-22FF-4226-95B0-3191941F2FA4}"/>
              </a:ext>
            </a:extLst>
          </p:cNvPr>
          <p:cNvSpPr/>
          <p:nvPr/>
        </p:nvSpPr>
        <p:spPr>
          <a:xfrm>
            <a:off x="3408218" y="5726601"/>
            <a:ext cx="9060873" cy="2868759"/>
          </a:xfrm>
          <a:custGeom>
            <a:avLst/>
            <a:gdLst>
              <a:gd name="connsiteX0" fmla="*/ 0 w 9060873"/>
              <a:gd name="connsiteY0" fmla="*/ 2868759 h 2868759"/>
              <a:gd name="connsiteX1" fmla="*/ 1413164 w 9060873"/>
              <a:gd name="connsiteY1" fmla="*/ 2020861 h 2868759"/>
              <a:gd name="connsiteX2" fmla="*/ 2693324 w 9060873"/>
              <a:gd name="connsiteY2" fmla="*/ 9181 h 2868759"/>
              <a:gd name="connsiteX3" fmla="*/ 4904509 w 9060873"/>
              <a:gd name="connsiteY3" fmla="*/ 1289341 h 2868759"/>
              <a:gd name="connsiteX4" fmla="*/ 7365077 w 9060873"/>
              <a:gd name="connsiteY4" fmla="*/ 1655101 h 2868759"/>
              <a:gd name="connsiteX5" fmla="*/ 9060873 w 9060873"/>
              <a:gd name="connsiteY5" fmla="*/ 1272715 h 28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0873" h="2868759">
                <a:moveTo>
                  <a:pt x="0" y="2868759"/>
                </a:moveTo>
                <a:cubicBezTo>
                  <a:pt x="482138" y="2683108"/>
                  <a:pt x="964277" y="2497457"/>
                  <a:pt x="1413164" y="2020861"/>
                </a:cubicBezTo>
                <a:cubicBezTo>
                  <a:pt x="1862051" y="1544265"/>
                  <a:pt x="2111433" y="131101"/>
                  <a:pt x="2693324" y="9181"/>
                </a:cubicBezTo>
                <a:cubicBezTo>
                  <a:pt x="3275215" y="-112739"/>
                  <a:pt x="4125883" y="1015021"/>
                  <a:pt x="4904509" y="1289341"/>
                </a:cubicBezTo>
                <a:cubicBezTo>
                  <a:pt x="5683135" y="1563661"/>
                  <a:pt x="6672350" y="1657872"/>
                  <a:pt x="7365077" y="1655101"/>
                </a:cubicBezTo>
                <a:cubicBezTo>
                  <a:pt x="8057804" y="1652330"/>
                  <a:pt x="8559338" y="1462522"/>
                  <a:pt x="9060873" y="127271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0559DBE-16E0-45BA-9CAE-7CB44302303C}"/>
              </a:ext>
            </a:extLst>
          </p:cNvPr>
          <p:cNvSpPr/>
          <p:nvPr/>
        </p:nvSpPr>
        <p:spPr>
          <a:xfrm>
            <a:off x="6719564" y="6184328"/>
            <a:ext cx="360000" cy="360000"/>
          </a:xfrm>
          <a:prstGeom prst="mathMultiply">
            <a:avLst>
              <a:gd name="adj1" fmla="val 897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8EB7DA9-0C14-4EEE-9013-83BFBC66A502}"/>
              </a:ext>
            </a:extLst>
          </p:cNvPr>
          <p:cNvSpPr/>
          <p:nvPr/>
        </p:nvSpPr>
        <p:spPr>
          <a:xfrm>
            <a:off x="3408218" y="5716103"/>
            <a:ext cx="9060873" cy="2879257"/>
          </a:xfrm>
          <a:custGeom>
            <a:avLst/>
            <a:gdLst>
              <a:gd name="connsiteX0" fmla="*/ 0 w 9060873"/>
              <a:gd name="connsiteY0" fmla="*/ 2868759 h 2868759"/>
              <a:gd name="connsiteX1" fmla="*/ 1413164 w 9060873"/>
              <a:gd name="connsiteY1" fmla="*/ 2020861 h 2868759"/>
              <a:gd name="connsiteX2" fmla="*/ 2693324 w 9060873"/>
              <a:gd name="connsiteY2" fmla="*/ 9181 h 2868759"/>
              <a:gd name="connsiteX3" fmla="*/ 4904509 w 9060873"/>
              <a:gd name="connsiteY3" fmla="*/ 1289341 h 2868759"/>
              <a:gd name="connsiteX4" fmla="*/ 7365077 w 9060873"/>
              <a:gd name="connsiteY4" fmla="*/ 1655101 h 2868759"/>
              <a:gd name="connsiteX5" fmla="*/ 9060873 w 9060873"/>
              <a:gd name="connsiteY5" fmla="*/ 1272715 h 2868759"/>
              <a:gd name="connsiteX0" fmla="*/ 0 w 9060873"/>
              <a:gd name="connsiteY0" fmla="*/ 2967359 h 2967359"/>
              <a:gd name="connsiteX1" fmla="*/ 1413164 w 9060873"/>
              <a:gd name="connsiteY1" fmla="*/ 2119461 h 2967359"/>
              <a:gd name="connsiteX2" fmla="*/ 2693324 w 9060873"/>
              <a:gd name="connsiteY2" fmla="*/ 107781 h 2967359"/>
              <a:gd name="connsiteX3" fmla="*/ 3491346 w 9060873"/>
              <a:gd name="connsiteY3" fmla="*/ 390414 h 2967359"/>
              <a:gd name="connsiteX4" fmla="*/ 4904509 w 9060873"/>
              <a:gd name="connsiteY4" fmla="*/ 1387941 h 2967359"/>
              <a:gd name="connsiteX5" fmla="*/ 7365077 w 9060873"/>
              <a:gd name="connsiteY5" fmla="*/ 1753701 h 2967359"/>
              <a:gd name="connsiteX6" fmla="*/ 9060873 w 9060873"/>
              <a:gd name="connsiteY6" fmla="*/ 1371315 h 2967359"/>
              <a:gd name="connsiteX0" fmla="*/ 0 w 9060873"/>
              <a:gd name="connsiteY0" fmla="*/ 2904635 h 2904635"/>
              <a:gd name="connsiteX1" fmla="*/ 1413164 w 9060873"/>
              <a:gd name="connsiteY1" fmla="*/ 2056737 h 2904635"/>
              <a:gd name="connsiteX2" fmla="*/ 2693324 w 9060873"/>
              <a:gd name="connsiteY2" fmla="*/ 45057 h 2904635"/>
              <a:gd name="connsiteX3" fmla="*/ 3541222 w 9060873"/>
              <a:gd name="connsiteY3" fmla="*/ 710075 h 2904635"/>
              <a:gd name="connsiteX4" fmla="*/ 4904509 w 9060873"/>
              <a:gd name="connsiteY4" fmla="*/ 1325217 h 2904635"/>
              <a:gd name="connsiteX5" fmla="*/ 7365077 w 9060873"/>
              <a:gd name="connsiteY5" fmla="*/ 1690977 h 2904635"/>
              <a:gd name="connsiteX6" fmla="*/ 9060873 w 9060873"/>
              <a:gd name="connsiteY6" fmla="*/ 1308591 h 2904635"/>
              <a:gd name="connsiteX0" fmla="*/ 0 w 9060873"/>
              <a:gd name="connsiteY0" fmla="*/ 2869855 h 2869855"/>
              <a:gd name="connsiteX1" fmla="*/ 1413164 w 9060873"/>
              <a:gd name="connsiteY1" fmla="*/ 2021957 h 2869855"/>
              <a:gd name="connsiteX2" fmla="*/ 2693324 w 9060873"/>
              <a:gd name="connsiteY2" fmla="*/ 10277 h 2869855"/>
              <a:gd name="connsiteX3" fmla="*/ 3541222 w 9060873"/>
              <a:gd name="connsiteY3" fmla="*/ 675295 h 2869855"/>
              <a:gd name="connsiteX4" fmla="*/ 4904509 w 9060873"/>
              <a:gd name="connsiteY4" fmla="*/ 1290437 h 2869855"/>
              <a:gd name="connsiteX5" fmla="*/ 7365077 w 9060873"/>
              <a:gd name="connsiteY5" fmla="*/ 1656197 h 2869855"/>
              <a:gd name="connsiteX6" fmla="*/ 9060873 w 9060873"/>
              <a:gd name="connsiteY6" fmla="*/ 1273811 h 2869855"/>
              <a:gd name="connsiteX0" fmla="*/ 0 w 9060873"/>
              <a:gd name="connsiteY0" fmla="*/ 2869855 h 2869855"/>
              <a:gd name="connsiteX1" fmla="*/ 1413164 w 9060873"/>
              <a:gd name="connsiteY1" fmla="*/ 2021957 h 2869855"/>
              <a:gd name="connsiteX2" fmla="*/ 2693324 w 9060873"/>
              <a:gd name="connsiteY2" fmla="*/ 10277 h 2869855"/>
              <a:gd name="connsiteX3" fmla="*/ 3541222 w 9060873"/>
              <a:gd name="connsiteY3" fmla="*/ 675295 h 2869855"/>
              <a:gd name="connsiteX4" fmla="*/ 4904509 w 9060873"/>
              <a:gd name="connsiteY4" fmla="*/ 1290437 h 2869855"/>
              <a:gd name="connsiteX5" fmla="*/ 7365077 w 9060873"/>
              <a:gd name="connsiteY5" fmla="*/ 1656197 h 2869855"/>
              <a:gd name="connsiteX6" fmla="*/ 9060873 w 9060873"/>
              <a:gd name="connsiteY6" fmla="*/ 1273811 h 2869855"/>
              <a:gd name="connsiteX0" fmla="*/ 0 w 9060873"/>
              <a:gd name="connsiteY0" fmla="*/ 2879257 h 2879257"/>
              <a:gd name="connsiteX1" fmla="*/ 1413164 w 9060873"/>
              <a:gd name="connsiteY1" fmla="*/ 2031359 h 2879257"/>
              <a:gd name="connsiteX2" fmla="*/ 2693324 w 9060873"/>
              <a:gd name="connsiteY2" fmla="*/ 19679 h 2879257"/>
              <a:gd name="connsiteX3" fmla="*/ 3541222 w 9060873"/>
              <a:gd name="connsiteY3" fmla="*/ 684697 h 2879257"/>
              <a:gd name="connsiteX4" fmla="*/ 4904509 w 9060873"/>
              <a:gd name="connsiteY4" fmla="*/ 1299839 h 2879257"/>
              <a:gd name="connsiteX5" fmla="*/ 7365077 w 9060873"/>
              <a:gd name="connsiteY5" fmla="*/ 1665599 h 2879257"/>
              <a:gd name="connsiteX6" fmla="*/ 9060873 w 9060873"/>
              <a:gd name="connsiteY6" fmla="*/ 1283213 h 28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0873" h="2879257">
                <a:moveTo>
                  <a:pt x="0" y="2879257"/>
                </a:moveTo>
                <a:cubicBezTo>
                  <a:pt x="482138" y="2693606"/>
                  <a:pt x="964277" y="2507955"/>
                  <a:pt x="1413164" y="2031359"/>
                </a:cubicBezTo>
                <a:cubicBezTo>
                  <a:pt x="1862051" y="1554763"/>
                  <a:pt x="2371899" y="-204763"/>
                  <a:pt x="2693324" y="19679"/>
                </a:cubicBezTo>
                <a:cubicBezTo>
                  <a:pt x="3014749" y="244121"/>
                  <a:pt x="3172691" y="471337"/>
                  <a:pt x="3541222" y="684697"/>
                </a:cubicBezTo>
                <a:cubicBezTo>
                  <a:pt x="3909753" y="898057"/>
                  <a:pt x="4333702" y="1003351"/>
                  <a:pt x="4904509" y="1299839"/>
                </a:cubicBezTo>
                <a:cubicBezTo>
                  <a:pt x="5475316" y="1596327"/>
                  <a:pt x="6672350" y="1668370"/>
                  <a:pt x="7365077" y="1665599"/>
                </a:cubicBezTo>
                <a:cubicBezTo>
                  <a:pt x="8057804" y="1662828"/>
                  <a:pt x="8559338" y="1473020"/>
                  <a:pt x="9060873" y="1283213"/>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9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xit" presetSubtype="8" fill="hold" grpId="0" nodeType="withEffect">
                                  <p:stCondLst>
                                    <p:cond delay="0"/>
                                  </p:stCondLst>
                                  <p:childTnLst>
                                    <p:animEffect transition="out" filter="wipe(left)">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14"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a:p>
            <a:r>
              <a:rPr lang="en-US" dirty="0"/>
              <a:t>Repeat n-times</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24</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3A01C9DB-D8F1-4827-B6D9-9DF6674BDA2D}"/>
              </a:ext>
            </a:extLst>
          </p:cNvPr>
          <p:cNvCxnSpPr>
            <a:cxnSpLocks/>
          </p:cNvCxnSpPr>
          <p:nvPr/>
        </p:nvCxnSpPr>
        <p:spPr>
          <a:xfrm flipV="1">
            <a:off x="3175462" y="3724102"/>
            <a:ext cx="0" cy="5994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69E438-5D8E-4156-A53C-7BB364FDAB4E}"/>
              </a:ext>
            </a:extLst>
          </p:cNvPr>
          <p:cNvSpPr txBox="1"/>
          <p:nvPr/>
        </p:nvSpPr>
        <p:spPr>
          <a:xfrm>
            <a:off x="2074648" y="3724101"/>
            <a:ext cx="1100814" cy="584775"/>
          </a:xfrm>
          <a:prstGeom prst="rect">
            <a:avLst/>
          </a:prstGeom>
          <a:noFill/>
        </p:spPr>
        <p:txBody>
          <a:bodyPr wrap="none" rtlCol="0">
            <a:spAutoFit/>
          </a:bodyPr>
          <a:lstStyle/>
          <a:p>
            <a:r>
              <a:rPr lang="en-US" sz="3200" dirty="0"/>
              <a:t>Score</a:t>
            </a:r>
          </a:p>
        </p:txBody>
      </p:sp>
      <p:cxnSp>
        <p:nvCxnSpPr>
          <p:cNvPr id="8" name="Straight Arrow Connector 7">
            <a:extLst>
              <a:ext uri="{FF2B5EF4-FFF2-40B4-BE49-F238E27FC236}">
                <a16:creationId xmlns:a16="http://schemas.microsoft.com/office/drawing/2014/main" id="{7695A31E-A8A0-48A7-8350-3EF0B509400A}"/>
              </a:ext>
            </a:extLst>
          </p:cNvPr>
          <p:cNvCxnSpPr>
            <a:cxnSpLocks/>
          </p:cNvCxnSpPr>
          <p:nvPr/>
        </p:nvCxnSpPr>
        <p:spPr>
          <a:xfrm>
            <a:off x="3175462" y="9718172"/>
            <a:ext cx="95596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4E4633-9C70-4A36-8DC4-E86969C22434}"/>
              </a:ext>
            </a:extLst>
          </p:cNvPr>
          <p:cNvSpPr txBox="1"/>
          <p:nvPr/>
        </p:nvSpPr>
        <p:spPr>
          <a:xfrm>
            <a:off x="11733911" y="9673273"/>
            <a:ext cx="2944460" cy="584775"/>
          </a:xfrm>
          <a:prstGeom prst="rect">
            <a:avLst/>
          </a:prstGeom>
          <a:noFill/>
        </p:spPr>
        <p:txBody>
          <a:bodyPr wrap="none" rtlCol="0">
            <a:spAutoFit/>
          </a:bodyPr>
          <a:lstStyle/>
          <a:p>
            <a:r>
              <a:rPr lang="en-US" sz="3200" dirty="0"/>
              <a:t>Hyperparameter</a:t>
            </a:r>
          </a:p>
        </p:txBody>
      </p:sp>
      <p:sp>
        <p:nvSpPr>
          <p:cNvPr id="5" name="Freeform: Shape 4">
            <a:extLst>
              <a:ext uri="{FF2B5EF4-FFF2-40B4-BE49-F238E27FC236}">
                <a16:creationId xmlns:a16="http://schemas.microsoft.com/office/drawing/2014/main" id="{8BB0FA77-BB85-41B6-BBA7-1B9A7D9F1970}"/>
              </a:ext>
            </a:extLst>
          </p:cNvPr>
          <p:cNvSpPr/>
          <p:nvPr/>
        </p:nvSpPr>
        <p:spPr>
          <a:xfrm>
            <a:off x="3208713" y="5556090"/>
            <a:ext cx="9541557" cy="3855124"/>
          </a:xfrm>
          <a:custGeom>
            <a:avLst/>
            <a:gdLst>
              <a:gd name="connsiteX0" fmla="*/ 0 w 9541557"/>
              <a:gd name="connsiteY0" fmla="*/ 2394956 h 3892453"/>
              <a:gd name="connsiteX1" fmla="*/ 864523 w 9541557"/>
              <a:gd name="connsiteY1" fmla="*/ 2029196 h 3892453"/>
              <a:gd name="connsiteX2" fmla="*/ 1679171 w 9541557"/>
              <a:gd name="connsiteY2" fmla="*/ 2195451 h 3892453"/>
              <a:gd name="connsiteX3" fmla="*/ 2859578 w 9541557"/>
              <a:gd name="connsiteY3" fmla="*/ 1646811 h 3892453"/>
              <a:gd name="connsiteX4" fmla="*/ 2942705 w 9541557"/>
              <a:gd name="connsiteY4" fmla="*/ 200396 h 3892453"/>
              <a:gd name="connsiteX5" fmla="*/ 4438996 w 9541557"/>
              <a:gd name="connsiteY5" fmla="*/ 150520 h 3892453"/>
              <a:gd name="connsiteX6" fmla="*/ 5137265 w 9541557"/>
              <a:gd name="connsiteY6" fmla="*/ 1497182 h 3892453"/>
              <a:gd name="connsiteX7" fmla="*/ 6533803 w 9541557"/>
              <a:gd name="connsiteY7" fmla="*/ 2478084 h 3892453"/>
              <a:gd name="connsiteX8" fmla="*/ 7531331 w 9541557"/>
              <a:gd name="connsiteY8" fmla="*/ 1846316 h 3892453"/>
              <a:gd name="connsiteX9" fmla="*/ 8661862 w 9541557"/>
              <a:gd name="connsiteY9" fmla="*/ 998418 h 3892453"/>
              <a:gd name="connsiteX10" fmla="*/ 9376756 w 9541557"/>
              <a:gd name="connsiteY10" fmla="*/ 749036 h 3892453"/>
              <a:gd name="connsiteX11" fmla="*/ 9376756 w 9541557"/>
              <a:gd name="connsiteY11" fmla="*/ 2494709 h 3892453"/>
              <a:gd name="connsiteX12" fmla="*/ 7564582 w 9541557"/>
              <a:gd name="connsiteY12" fmla="*/ 1879567 h 3892453"/>
              <a:gd name="connsiteX13" fmla="*/ 6666807 w 9541557"/>
              <a:gd name="connsiteY13" fmla="*/ 981793 h 3892453"/>
              <a:gd name="connsiteX14" fmla="*/ 5120640 w 9541557"/>
              <a:gd name="connsiteY14" fmla="*/ 1497182 h 3892453"/>
              <a:gd name="connsiteX15" fmla="*/ 3857105 w 9541557"/>
              <a:gd name="connsiteY15" fmla="*/ 1397429 h 3892453"/>
              <a:gd name="connsiteX16" fmla="*/ 2892829 w 9541557"/>
              <a:gd name="connsiteY16" fmla="*/ 183771 h 3892453"/>
              <a:gd name="connsiteX17" fmla="*/ 1828800 w 9541557"/>
              <a:gd name="connsiteY17" fmla="*/ 350025 h 3892453"/>
              <a:gd name="connsiteX18" fmla="*/ 1712422 w 9541557"/>
              <a:gd name="connsiteY18" fmla="*/ 2195451 h 3892453"/>
              <a:gd name="connsiteX19" fmla="*/ 1263534 w 9541557"/>
              <a:gd name="connsiteY19" fmla="*/ 3641865 h 3892453"/>
              <a:gd name="connsiteX20" fmla="*/ 365760 w 9541557"/>
              <a:gd name="connsiteY20" fmla="*/ 3891247 h 3892453"/>
              <a:gd name="connsiteX21" fmla="*/ 365760 w 9541557"/>
              <a:gd name="connsiteY21" fmla="*/ 3891247 h 3892453"/>
              <a:gd name="connsiteX22" fmla="*/ 299258 w 9541557"/>
              <a:gd name="connsiteY22" fmla="*/ 3891247 h 3892453"/>
              <a:gd name="connsiteX0" fmla="*/ 0 w 9541557"/>
              <a:gd name="connsiteY0" fmla="*/ 2325715 h 3823212"/>
              <a:gd name="connsiteX1" fmla="*/ 864523 w 9541557"/>
              <a:gd name="connsiteY1" fmla="*/ 1959955 h 3823212"/>
              <a:gd name="connsiteX2" fmla="*/ 1679171 w 9541557"/>
              <a:gd name="connsiteY2" fmla="*/ 2126210 h 3823212"/>
              <a:gd name="connsiteX3" fmla="*/ 2859578 w 9541557"/>
              <a:gd name="connsiteY3" fmla="*/ 1577570 h 3823212"/>
              <a:gd name="connsiteX4" fmla="*/ 2942705 w 9541557"/>
              <a:gd name="connsiteY4" fmla="*/ 131155 h 3823212"/>
              <a:gd name="connsiteX5" fmla="*/ 4206239 w 9541557"/>
              <a:gd name="connsiteY5" fmla="*/ 214282 h 3823212"/>
              <a:gd name="connsiteX6" fmla="*/ 5137265 w 9541557"/>
              <a:gd name="connsiteY6" fmla="*/ 1427941 h 3823212"/>
              <a:gd name="connsiteX7" fmla="*/ 6533803 w 9541557"/>
              <a:gd name="connsiteY7" fmla="*/ 2408843 h 3823212"/>
              <a:gd name="connsiteX8" fmla="*/ 7531331 w 9541557"/>
              <a:gd name="connsiteY8" fmla="*/ 1777075 h 3823212"/>
              <a:gd name="connsiteX9" fmla="*/ 8661862 w 9541557"/>
              <a:gd name="connsiteY9" fmla="*/ 929177 h 3823212"/>
              <a:gd name="connsiteX10" fmla="*/ 9376756 w 9541557"/>
              <a:gd name="connsiteY10" fmla="*/ 679795 h 3823212"/>
              <a:gd name="connsiteX11" fmla="*/ 9376756 w 9541557"/>
              <a:gd name="connsiteY11" fmla="*/ 2425468 h 3823212"/>
              <a:gd name="connsiteX12" fmla="*/ 7564582 w 9541557"/>
              <a:gd name="connsiteY12" fmla="*/ 1810326 h 3823212"/>
              <a:gd name="connsiteX13" fmla="*/ 6666807 w 9541557"/>
              <a:gd name="connsiteY13" fmla="*/ 912552 h 3823212"/>
              <a:gd name="connsiteX14" fmla="*/ 5120640 w 9541557"/>
              <a:gd name="connsiteY14" fmla="*/ 1427941 h 3823212"/>
              <a:gd name="connsiteX15" fmla="*/ 3857105 w 9541557"/>
              <a:gd name="connsiteY15" fmla="*/ 1328188 h 3823212"/>
              <a:gd name="connsiteX16" fmla="*/ 2892829 w 9541557"/>
              <a:gd name="connsiteY16" fmla="*/ 114530 h 3823212"/>
              <a:gd name="connsiteX17" fmla="*/ 1828800 w 9541557"/>
              <a:gd name="connsiteY17" fmla="*/ 280784 h 3823212"/>
              <a:gd name="connsiteX18" fmla="*/ 1712422 w 9541557"/>
              <a:gd name="connsiteY18" fmla="*/ 2126210 h 3823212"/>
              <a:gd name="connsiteX19" fmla="*/ 1263534 w 9541557"/>
              <a:gd name="connsiteY19" fmla="*/ 3572624 h 3823212"/>
              <a:gd name="connsiteX20" fmla="*/ 365760 w 9541557"/>
              <a:gd name="connsiteY20" fmla="*/ 3822006 h 3823212"/>
              <a:gd name="connsiteX21" fmla="*/ 365760 w 9541557"/>
              <a:gd name="connsiteY21" fmla="*/ 3822006 h 3823212"/>
              <a:gd name="connsiteX22" fmla="*/ 299258 w 9541557"/>
              <a:gd name="connsiteY22" fmla="*/ 3822006 h 3823212"/>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4206239 w 9541557"/>
              <a:gd name="connsiteY6" fmla="*/ 274406 h 3883336"/>
              <a:gd name="connsiteX7" fmla="*/ 5137265 w 9541557"/>
              <a:gd name="connsiteY7" fmla="*/ 1488065 h 3883336"/>
              <a:gd name="connsiteX8" fmla="*/ 6533803 w 9541557"/>
              <a:gd name="connsiteY8" fmla="*/ 2468967 h 3883336"/>
              <a:gd name="connsiteX9" fmla="*/ 7531331 w 9541557"/>
              <a:gd name="connsiteY9" fmla="*/ 1837199 h 3883336"/>
              <a:gd name="connsiteX10" fmla="*/ 8661862 w 9541557"/>
              <a:gd name="connsiteY10" fmla="*/ 989301 h 3883336"/>
              <a:gd name="connsiteX11" fmla="*/ 9376756 w 9541557"/>
              <a:gd name="connsiteY11" fmla="*/ 739919 h 3883336"/>
              <a:gd name="connsiteX12" fmla="*/ 9376756 w 9541557"/>
              <a:gd name="connsiteY12" fmla="*/ 2485592 h 3883336"/>
              <a:gd name="connsiteX13" fmla="*/ 7564582 w 9541557"/>
              <a:gd name="connsiteY13" fmla="*/ 1870450 h 3883336"/>
              <a:gd name="connsiteX14" fmla="*/ 6666807 w 9541557"/>
              <a:gd name="connsiteY14" fmla="*/ 972676 h 3883336"/>
              <a:gd name="connsiteX15" fmla="*/ 5120640 w 9541557"/>
              <a:gd name="connsiteY15" fmla="*/ 1488065 h 3883336"/>
              <a:gd name="connsiteX16" fmla="*/ 3857105 w 9541557"/>
              <a:gd name="connsiteY16" fmla="*/ 1388312 h 3883336"/>
              <a:gd name="connsiteX17" fmla="*/ 2892829 w 9541557"/>
              <a:gd name="connsiteY17" fmla="*/ 174654 h 3883336"/>
              <a:gd name="connsiteX18" fmla="*/ 1828800 w 9541557"/>
              <a:gd name="connsiteY18" fmla="*/ 340908 h 3883336"/>
              <a:gd name="connsiteX19" fmla="*/ 1712422 w 9541557"/>
              <a:gd name="connsiteY19" fmla="*/ 2186334 h 3883336"/>
              <a:gd name="connsiteX20" fmla="*/ 1263534 w 9541557"/>
              <a:gd name="connsiteY20" fmla="*/ 3632748 h 3883336"/>
              <a:gd name="connsiteX21" fmla="*/ 365760 w 9541557"/>
              <a:gd name="connsiteY21" fmla="*/ 3882130 h 3883336"/>
              <a:gd name="connsiteX22" fmla="*/ 365760 w 9541557"/>
              <a:gd name="connsiteY22" fmla="*/ 3882130 h 3883336"/>
              <a:gd name="connsiteX23" fmla="*/ 299258 w 9541557"/>
              <a:gd name="connsiteY23"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5137265 w 9541557"/>
              <a:gd name="connsiteY7" fmla="*/ 1488065 h 3883336"/>
              <a:gd name="connsiteX8" fmla="*/ 6533803 w 9541557"/>
              <a:gd name="connsiteY8" fmla="*/ 2468967 h 3883336"/>
              <a:gd name="connsiteX9" fmla="*/ 7531331 w 9541557"/>
              <a:gd name="connsiteY9" fmla="*/ 1837199 h 3883336"/>
              <a:gd name="connsiteX10" fmla="*/ 8661862 w 9541557"/>
              <a:gd name="connsiteY10" fmla="*/ 989301 h 3883336"/>
              <a:gd name="connsiteX11" fmla="*/ 9376756 w 9541557"/>
              <a:gd name="connsiteY11" fmla="*/ 739919 h 3883336"/>
              <a:gd name="connsiteX12" fmla="*/ 9376756 w 9541557"/>
              <a:gd name="connsiteY12" fmla="*/ 2485592 h 3883336"/>
              <a:gd name="connsiteX13" fmla="*/ 7564582 w 9541557"/>
              <a:gd name="connsiteY13" fmla="*/ 1870450 h 3883336"/>
              <a:gd name="connsiteX14" fmla="*/ 6666807 w 9541557"/>
              <a:gd name="connsiteY14" fmla="*/ 972676 h 3883336"/>
              <a:gd name="connsiteX15" fmla="*/ 5120640 w 9541557"/>
              <a:gd name="connsiteY15" fmla="*/ 1488065 h 3883336"/>
              <a:gd name="connsiteX16" fmla="*/ 3857105 w 9541557"/>
              <a:gd name="connsiteY16" fmla="*/ 1388312 h 3883336"/>
              <a:gd name="connsiteX17" fmla="*/ 2892829 w 9541557"/>
              <a:gd name="connsiteY17" fmla="*/ 174654 h 3883336"/>
              <a:gd name="connsiteX18" fmla="*/ 1828800 w 9541557"/>
              <a:gd name="connsiteY18" fmla="*/ 340908 h 3883336"/>
              <a:gd name="connsiteX19" fmla="*/ 1712422 w 9541557"/>
              <a:gd name="connsiteY19" fmla="*/ 2186334 h 3883336"/>
              <a:gd name="connsiteX20" fmla="*/ 1263534 w 9541557"/>
              <a:gd name="connsiteY20" fmla="*/ 3632748 h 3883336"/>
              <a:gd name="connsiteX21" fmla="*/ 365760 w 9541557"/>
              <a:gd name="connsiteY21" fmla="*/ 3882130 h 3883336"/>
              <a:gd name="connsiteX22" fmla="*/ 365760 w 9541557"/>
              <a:gd name="connsiteY22" fmla="*/ 3882130 h 3883336"/>
              <a:gd name="connsiteX23" fmla="*/ 299258 w 9541557"/>
              <a:gd name="connsiteY23"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4355869 w 9541557"/>
              <a:gd name="connsiteY7" fmla="*/ 1155555 h 3883336"/>
              <a:gd name="connsiteX8" fmla="*/ 5137265 w 9541557"/>
              <a:gd name="connsiteY8" fmla="*/ 1488065 h 3883336"/>
              <a:gd name="connsiteX9" fmla="*/ 6533803 w 9541557"/>
              <a:gd name="connsiteY9" fmla="*/ 2468967 h 3883336"/>
              <a:gd name="connsiteX10" fmla="*/ 7531331 w 9541557"/>
              <a:gd name="connsiteY10" fmla="*/ 1837199 h 3883336"/>
              <a:gd name="connsiteX11" fmla="*/ 8661862 w 9541557"/>
              <a:gd name="connsiteY11" fmla="*/ 989301 h 3883336"/>
              <a:gd name="connsiteX12" fmla="*/ 9376756 w 9541557"/>
              <a:gd name="connsiteY12" fmla="*/ 739919 h 3883336"/>
              <a:gd name="connsiteX13" fmla="*/ 9376756 w 9541557"/>
              <a:gd name="connsiteY13" fmla="*/ 2485592 h 3883336"/>
              <a:gd name="connsiteX14" fmla="*/ 7564582 w 9541557"/>
              <a:gd name="connsiteY14" fmla="*/ 1870450 h 3883336"/>
              <a:gd name="connsiteX15" fmla="*/ 6666807 w 9541557"/>
              <a:gd name="connsiteY15" fmla="*/ 972676 h 3883336"/>
              <a:gd name="connsiteX16" fmla="*/ 5120640 w 9541557"/>
              <a:gd name="connsiteY16" fmla="*/ 1488065 h 3883336"/>
              <a:gd name="connsiteX17" fmla="*/ 3857105 w 9541557"/>
              <a:gd name="connsiteY17" fmla="*/ 1388312 h 3883336"/>
              <a:gd name="connsiteX18" fmla="*/ 2892829 w 9541557"/>
              <a:gd name="connsiteY18" fmla="*/ 174654 h 3883336"/>
              <a:gd name="connsiteX19" fmla="*/ 1828800 w 9541557"/>
              <a:gd name="connsiteY19" fmla="*/ 340908 h 3883336"/>
              <a:gd name="connsiteX20" fmla="*/ 1712422 w 9541557"/>
              <a:gd name="connsiteY20" fmla="*/ 2186334 h 3883336"/>
              <a:gd name="connsiteX21" fmla="*/ 1263534 w 9541557"/>
              <a:gd name="connsiteY21" fmla="*/ 3632748 h 3883336"/>
              <a:gd name="connsiteX22" fmla="*/ 365760 w 9541557"/>
              <a:gd name="connsiteY22" fmla="*/ 3882130 h 3883336"/>
              <a:gd name="connsiteX23" fmla="*/ 365760 w 9541557"/>
              <a:gd name="connsiteY23" fmla="*/ 3882130 h 3883336"/>
              <a:gd name="connsiteX24" fmla="*/ 299258 w 9541557"/>
              <a:gd name="connsiteY24" fmla="*/ 3882130 h 3883336"/>
              <a:gd name="connsiteX0" fmla="*/ 0 w 9541557"/>
              <a:gd name="connsiteY0" fmla="*/ 2385839 h 3883336"/>
              <a:gd name="connsiteX1" fmla="*/ 864523 w 9541557"/>
              <a:gd name="connsiteY1" fmla="*/ 2020079 h 3883336"/>
              <a:gd name="connsiteX2" fmla="*/ 1679171 w 9541557"/>
              <a:gd name="connsiteY2" fmla="*/ 2186334 h 3883336"/>
              <a:gd name="connsiteX3" fmla="*/ 2859578 w 9541557"/>
              <a:gd name="connsiteY3" fmla="*/ 1637694 h 3883336"/>
              <a:gd name="connsiteX4" fmla="*/ 2942705 w 9541557"/>
              <a:gd name="connsiteY4" fmla="*/ 191279 h 3883336"/>
              <a:gd name="connsiteX5" fmla="*/ 3507971 w 9541557"/>
              <a:gd name="connsiteY5" fmla="*/ 25024 h 3883336"/>
              <a:gd name="connsiteX6" fmla="*/ 3707476 w 9541557"/>
              <a:gd name="connsiteY6" fmla="*/ 839672 h 3883336"/>
              <a:gd name="connsiteX7" fmla="*/ 4206240 w 9541557"/>
              <a:gd name="connsiteY7" fmla="*/ 1504689 h 3883336"/>
              <a:gd name="connsiteX8" fmla="*/ 5137265 w 9541557"/>
              <a:gd name="connsiteY8" fmla="*/ 1488065 h 3883336"/>
              <a:gd name="connsiteX9" fmla="*/ 6533803 w 9541557"/>
              <a:gd name="connsiteY9" fmla="*/ 2468967 h 3883336"/>
              <a:gd name="connsiteX10" fmla="*/ 7531331 w 9541557"/>
              <a:gd name="connsiteY10" fmla="*/ 1837199 h 3883336"/>
              <a:gd name="connsiteX11" fmla="*/ 8661862 w 9541557"/>
              <a:gd name="connsiteY11" fmla="*/ 989301 h 3883336"/>
              <a:gd name="connsiteX12" fmla="*/ 9376756 w 9541557"/>
              <a:gd name="connsiteY12" fmla="*/ 739919 h 3883336"/>
              <a:gd name="connsiteX13" fmla="*/ 9376756 w 9541557"/>
              <a:gd name="connsiteY13" fmla="*/ 2485592 h 3883336"/>
              <a:gd name="connsiteX14" fmla="*/ 7564582 w 9541557"/>
              <a:gd name="connsiteY14" fmla="*/ 1870450 h 3883336"/>
              <a:gd name="connsiteX15" fmla="*/ 6666807 w 9541557"/>
              <a:gd name="connsiteY15" fmla="*/ 972676 h 3883336"/>
              <a:gd name="connsiteX16" fmla="*/ 5120640 w 9541557"/>
              <a:gd name="connsiteY16" fmla="*/ 1488065 h 3883336"/>
              <a:gd name="connsiteX17" fmla="*/ 3857105 w 9541557"/>
              <a:gd name="connsiteY17" fmla="*/ 1388312 h 3883336"/>
              <a:gd name="connsiteX18" fmla="*/ 2892829 w 9541557"/>
              <a:gd name="connsiteY18" fmla="*/ 174654 h 3883336"/>
              <a:gd name="connsiteX19" fmla="*/ 1828800 w 9541557"/>
              <a:gd name="connsiteY19" fmla="*/ 340908 h 3883336"/>
              <a:gd name="connsiteX20" fmla="*/ 1712422 w 9541557"/>
              <a:gd name="connsiteY20" fmla="*/ 2186334 h 3883336"/>
              <a:gd name="connsiteX21" fmla="*/ 1263534 w 9541557"/>
              <a:gd name="connsiteY21" fmla="*/ 3632748 h 3883336"/>
              <a:gd name="connsiteX22" fmla="*/ 365760 w 9541557"/>
              <a:gd name="connsiteY22" fmla="*/ 3882130 h 3883336"/>
              <a:gd name="connsiteX23" fmla="*/ 365760 w 9541557"/>
              <a:gd name="connsiteY23" fmla="*/ 3882130 h 3883336"/>
              <a:gd name="connsiteX24" fmla="*/ 299258 w 9541557"/>
              <a:gd name="connsiteY24" fmla="*/ 3882130 h 3883336"/>
              <a:gd name="connsiteX0" fmla="*/ 0 w 9541557"/>
              <a:gd name="connsiteY0" fmla="*/ 2324771 h 3822268"/>
              <a:gd name="connsiteX1" fmla="*/ 864523 w 9541557"/>
              <a:gd name="connsiteY1" fmla="*/ 1959011 h 3822268"/>
              <a:gd name="connsiteX2" fmla="*/ 1679171 w 9541557"/>
              <a:gd name="connsiteY2" fmla="*/ 2125266 h 3822268"/>
              <a:gd name="connsiteX3" fmla="*/ 2859578 w 9541557"/>
              <a:gd name="connsiteY3" fmla="*/ 1576626 h 3822268"/>
              <a:gd name="connsiteX4" fmla="*/ 2942705 w 9541557"/>
              <a:gd name="connsiteY4" fmla="*/ 130211 h 3822268"/>
              <a:gd name="connsiteX5" fmla="*/ 3441469 w 9541557"/>
              <a:gd name="connsiteY5" fmla="*/ 213338 h 3822268"/>
              <a:gd name="connsiteX6" fmla="*/ 3707476 w 9541557"/>
              <a:gd name="connsiteY6" fmla="*/ 778604 h 3822268"/>
              <a:gd name="connsiteX7" fmla="*/ 4206240 w 9541557"/>
              <a:gd name="connsiteY7" fmla="*/ 1443621 h 3822268"/>
              <a:gd name="connsiteX8" fmla="*/ 5137265 w 9541557"/>
              <a:gd name="connsiteY8" fmla="*/ 1426997 h 3822268"/>
              <a:gd name="connsiteX9" fmla="*/ 6533803 w 9541557"/>
              <a:gd name="connsiteY9" fmla="*/ 2407899 h 3822268"/>
              <a:gd name="connsiteX10" fmla="*/ 7531331 w 9541557"/>
              <a:gd name="connsiteY10" fmla="*/ 1776131 h 3822268"/>
              <a:gd name="connsiteX11" fmla="*/ 8661862 w 9541557"/>
              <a:gd name="connsiteY11" fmla="*/ 928233 h 3822268"/>
              <a:gd name="connsiteX12" fmla="*/ 9376756 w 9541557"/>
              <a:gd name="connsiteY12" fmla="*/ 678851 h 3822268"/>
              <a:gd name="connsiteX13" fmla="*/ 9376756 w 9541557"/>
              <a:gd name="connsiteY13" fmla="*/ 2424524 h 3822268"/>
              <a:gd name="connsiteX14" fmla="*/ 7564582 w 9541557"/>
              <a:gd name="connsiteY14" fmla="*/ 1809382 h 3822268"/>
              <a:gd name="connsiteX15" fmla="*/ 6666807 w 9541557"/>
              <a:gd name="connsiteY15" fmla="*/ 911608 h 3822268"/>
              <a:gd name="connsiteX16" fmla="*/ 5120640 w 9541557"/>
              <a:gd name="connsiteY16" fmla="*/ 1426997 h 3822268"/>
              <a:gd name="connsiteX17" fmla="*/ 3857105 w 9541557"/>
              <a:gd name="connsiteY17" fmla="*/ 1327244 h 3822268"/>
              <a:gd name="connsiteX18" fmla="*/ 2892829 w 9541557"/>
              <a:gd name="connsiteY18" fmla="*/ 113586 h 3822268"/>
              <a:gd name="connsiteX19" fmla="*/ 1828800 w 9541557"/>
              <a:gd name="connsiteY19" fmla="*/ 279840 h 3822268"/>
              <a:gd name="connsiteX20" fmla="*/ 1712422 w 9541557"/>
              <a:gd name="connsiteY20" fmla="*/ 2125266 h 3822268"/>
              <a:gd name="connsiteX21" fmla="*/ 1263534 w 9541557"/>
              <a:gd name="connsiteY21" fmla="*/ 3571680 h 3822268"/>
              <a:gd name="connsiteX22" fmla="*/ 365760 w 9541557"/>
              <a:gd name="connsiteY22" fmla="*/ 3821062 h 3822268"/>
              <a:gd name="connsiteX23" fmla="*/ 365760 w 9541557"/>
              <a:gd name="connsiteY23" fmla="*/ 3821062 h 3822268"/>
              <a:gd name="connsiteX24" fmla="*/ 299258 w 9541557"/>
              <a:gd name="connsiteY24" fmla="*/ 3821062 h 3822268"/>
              <a:gd name="connsiteX0" fmla="*/ 0 w 9541557"/>
              <a:gd name="connsiteY0" fmla="*/ 2308324 h 3805821"/>
              <a:gd name="connsiteX1" fmla="*/ 864523 w 9541557"/>
              <a:gd name="connsiteY1" fmla="*/ 1942564 h 3805821"/>
              <a:gd name="connsiteX2" fmla="*/ 1679171 w 9541557"/>
              <a:gd name="connsiteY2" fmla="*/ 2108819 h 3805821"/>
              <a:gd name="connsiteX3" fmla="*/ 2859578 w 9541557"/>
              <a:gd name="connsiteY3" fmla="*/ 1560179 h 3805821"/>
              <a:gd name="connsiteX4" fmla="*/ 2942705 w 9541557"/>
              <a:gd name="connsiteY4" fmla="*/ 113764 h 3805821"/>
              <a:gd name="connsiteX5" fmla="*/ 3441469 w 9541557"/>
              <a:gd name="connsiteY5" fmla="*/ 196891 h 3805821"/>
              <a:gd name="connsiteX6" fmla="*/ 3707476 w 9541557"/>
              <a:gd name="connsiteY6" fmla="*/ 762157 h 3805821"/>
              <a:gd name="connsiteX7" fmla="*/ 4206240 w 9541557"/>
              <a:gd name="connsiteY7" fmla="*/ 1427174 h 3805821"/>
              <a:gd name="connsiteX8" fmla="*/ 5137265 w 9541557"/>
              <a:gd name="connsiteY8" fmla="*/ 1410550 h 3805821"/>
              <a:gd name="connsiteX9" fmla="*/ 6533803 w 9541557"/>
              <a:gd name="connsiteY9" fmla="*/ 2391452 h 3805821"/>
              <a:gd name="connsiteX10" fmla="*/ 7531331 w 9541557"/>
              <a:gd name="connsiteY10" fmla="*/ 1759684 h 3805821"/>
              <a:gd name="connsiteX11" fmla="*/ 8661862 w 9541557"/>
              <a:gd name="connsiteY11" fmla="*/ 911786 h 3805821"/>
              <a:gd name="connsiteX12" fmla="*/ 9376756 w 9541557"/>
              <a:gd name="connsiteY12" fmla="*/ 662404 h 3805821"/>
              <a:gd name="connsiteX13" fmla="*/ 9376756 w 9541557"/>
              <a:gd name="connsiteY13" fmla="*/ 2408077 h 3805821"/>
              <a:gd name="connsiteX14" fmla="*/ 7564582 w 9541557"/>
              <a:gd name="connsiteY14" fmla="*/ 1792935 h 3805821"/>
              <a:gd name="connsiteX15" fmla="*/ 6666807 w 9541557"/>
              <a:gd name="connsiteY15" fmla="*/ 895161 h 3805821"/>
              <a:gd name="connsiteX16" fmla="*/ 5120640 w 9541557"/>
              <a:gd name="connsiteY16" fmla="*/ 1410550 h 3805821"/>
              <a:gd name="connsiteX17" fmla="*/ 3574472 w 9541557"/>
              <a:gd name="connsiteY17" fmla="*/ 1078040 h 3805821"/>
              <a:gd name="connsiteX18" fmla="*/ 2892829 w 9541557"/>
              <a:gd name="connsiteY18" fmla="*/ 97139 h 3805821"/>
              <a:gd name="connsiteX19" fmla="*/ 1828800 w 9541557"/>
              <a:gd name="connsiteY19" fmla="*/ 263393 h 3805821"/>
              <a:gd name="connsiteX20" fmla="*/ 1712422 w 9541557"/>
              <a:gd name="connsiteY20" fmla="*/ 2108819 h 3805821"/>
              <a:gd name="connsiteX21" fmla="*/ 1263534 w 9541557"/>
              <a:gd name="connsiteY21" fmla="*/ 3555233 h 3805821"/>
              <a:gd name="connsiteX22" fmla="*/ 365760 w 9541557"/>
              <a:gd name="connsiteY22" fmla="*/ 3804615 h 3805821"/>
              <a:gd name="connsiteX23" fmla="*/ 365760 w 9541557"/>
              <a:gd name="connsiteY23" fmla="*/ 3804615 h 3805821"/>
              <a:gd name="connsiteX24" fmla="*/ 299258 w 9541557"/>
              <a:gd name="connsiteY24" fmla="*/ 3804615 h 3805821"/>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3574472 w 9541557"/>
              <a:gd name="connsiteY17" fmla="*/ 1049683 h 3777464"/>
              <a:gd name="connsiteX18" fmla="*/ 3192087 w 9541557"/>
              <a:gd name="connsiteY18" fmla="*/ 584170 h 3777464"/>
              <a:gd name="connsiteX19" fmla="*/ 2892829 w 9541557"/>
              <a:gd name="connsiteY19" fmla="*/ 68782 h 3777464"/>
              <a:gd name="connsiteX20" fmla="*/ 1828800 w 9541557"/>
              <a:gd name="connsiteY20" fmla="*/ 235036 h 3777464"/>
              <a:gd name="connsiteX21" fmla="*/ 1712422 w 9541557"/>
              <a:gd name="connsiteY21" fmla="*/ 2080462 h 3777464"/>
              <a:gd name="connsiteX22" fmla="*/ 1263534 w 9541557"/>
              <a:gd name="connsiteY22" fmla="*/ 3526876 h 3777464"/>
              <a:gd name="connsiteX23" fmla="*/ 365760 w 9541557"/>
              <a:gd name="connsiteY23" fmla="*/ 3776258 h 3777464"/>
              <a:gd name="connsiteX24" fmla="*/ 365760 w 9541557"/>
              <a:gd name="connsiteY24" fmla="*/ 3776258 h 3777464"/>
              <a:gd name="connsiteX25" fmla="*/ 299258 w 9541557"/>
              <a:gd name="connsiteY25"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3740727 w 9541557"/>
              <a:gd name="connsiteY17" fmla="*/ 767051 h 3777464"/>
              <a:gd name="connsiteX18" fmla="*/ 3192087 w 9541557"/>
              <a:gd name="connsiteY18" fmla="*/ 584170 h 3777464"/>
              <a:gd name="connsiteX19" fmla="*/ 2892829 w 9541557"/>
              <a:gd name="connsiteY19" fmla="*/ 68782 h 3777464"/>
              <a:gd name="connsiteX20" fmla="*/ 1828800 w 9541557"/>
              <a:gd name="connsiteY20" fmla="*/ 235036 h 3777464"/>
              <a:gd name="connsiteX21" fmla="*/ 1712422 w 9541557"/>
              <a:gd name="connsiteY21" fmla="*/ 2080462 h 3777464"/>
              <a:gd name="connsiteX22" fmla="*/ 1263534 w 9541557"/>
              <a:gd name="connsiteY22" fmla="*/ 3526876 h 3777464"/>
              <a:gd name="connsiteX23" fmla="*/ 365760 w 9541557"/>
              <a:gd name="connsiteY23" fmla="*/ 3776258 h 3777464"/>
              <a:gd name="connsiteX24" fmla="*/ 365760 w 9541557"/>
              <a:gd name="connsiteY24" fmla="*/ 3776258 h 3777464"/>
              <a:gd name="connsiteX25" fmla="*/ 299258 w 9541557"/>
              <a:gd name="connsiteY25"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322618 w 9541557"/>
              <a:gd name="connsiteY17" fmla="*/ 1099558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06240 w 9541557"/>
              <a:gd name="connsiteY7" fmla="*/ 1398817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455622 w 9541557"/>
              <a:gd name="connsiteY17" fmla="*/ 883427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279967 h 3777464"/>
              <a:gd name="connsiteX1" fmla="*/ 864523 w 9541557"/>
              <a:gd name="connsiteY1" fmla="*/ 1914207 h 3777464"/>
              <a:gd name="connsiteX2" fmla="*/ 1679171 w 9541557"/>
              <a:gd name="connsiteY2" fmla="*/ 2080462 h 3777464"/>
              <a:gd name="connsiteX3" fmla="*/ 2859578 w 9541557"/>
              <a:gd name="connsiteY3" fmla="*/ 1531822 h 3777464"/>
              <a:gd name="connsiteX4" fmla="*/ 2942705 w 9541557"/>
              <a:gd name="connsiteY4" fmla="*/ 85407 h 3777464"/>
              <a:gd name="connsiteX5" fmla="*/ 3441469 w 9541557"/>
              <a:gd name="connsiteY5" fmla="*/ 168534 h 3777464"/>
              <a:gd name="connsiteX6" fmla="*/ 3707476 w 9541557"/>
              <a:gd name="connsiteY6" fmla="*/ 733800 h 3777464"/>
              <a:gd name="connsiteX7" fmla="*/ 4239491 w 9541557"/>
              <a:gd name="connsiteY7" fmla="*/ 1265814 h 3777464"/>
              <a:gd name="connsiteX8" fmla="*/ 5137265 w 9541557"/>
              <a:gd name="connsiteY8" fmla="*/ 1382193 h 3777464"/>
              <a:gd name="connsiteX9" fmla="*/ 6533803 w 9541557"/>
              <a:gd name="connsiteY9" fmla="*/ 2363095 h 3777464"/>
              <a:gd name="connsiteX10" fmla="*/ 7531331 w 9541557"/>
              <a:gd name="connsiteY10" fmla="*/ 1731327 h 3777464"/>
              <a:gd name="connsiteX11" fmla="*/ 8661862 w 9541557"/>
              <a:gd name="connsiteY11" fmla="*/ 883429 h 3777464"/>
              <a:gd name="connsiteX12" fmla="*/ 9376756 w 9541557"/>
              <a:gd name="connsiteY12" fmla="*/ 634047 h 3777464"/>
              <a:gd name="connsiteX13" fmla="*/ 9376756 w 9541557"/>
              <a:gd name="connsiteY13" fmla="*/ 2379720 h 3777464"/>
              <a:gd name="connsiteX14" fmla="*/ 7564582 w 9541557"/>
              <a:gd name="connsiteY14" fmla="*/ 1764578 h 3777464"/>
              <a:gd name="connsiteX15" fmla="*/ 6666807 w 9541557"/>
              <a:gd name="connsiteY15" fmla="*/ 866804 h 3777464"/>
              <a:gd name="connsiteX16" fmla="*/ 5120640 w 9541557"/>
              <a:gd name="connsiteY16" fmla="*/ 1382193 h 3777464"/>
              <a:gd name="connsiteX17" fmla="*/ 4455622 w 9541557"/>
              <a:gd name="connsiteY17" fmla="*/ 883427 h 3777464"/>
              <a:gd name="connsiteX18" fmla="*/ 3740727 w 9541557"/>
              <a:gd name="connsiteY18" fmla="*/ 767051 h 3777464"/>
              <a:gd name="connsiteX19" fmla="*/ 3192087 w 9541557"/>
              <a:gd name="connsiteY19" fmla="*/ 584170 h 3777464"/>
              <a:gd name="connsiteX20" fmla="*/ 2892829 w 9541557"/>
              <a:gd name="connsiteY20" fmla="*/ 68782 h 3777464"/>
              <a:gd name="connsiteX21" fmla="*/ 1828800 w 9541557"/>
              <a:gd name="connsiteY21" fmla="*/ 235036 h 3777464"/>
              <a:gd name="connsiteX22" fmla="*/ 1712422 w 9541557"/>
              <a:gd name="connsiteY22" fmla="*/ 2080462 h 3777464"/>
              <a:gd name="connsiteX23" fmla="*/ 1263534 w 9541557"/>
              <a:gd name="connsiteY23" fmla="*/ 3526876 h 3777464"/>
              <a:gd name="connsiteX24" fmla="*/ 365760 w 9541557"/>
              <a:gd name="connsiteY24" fmla="*/ 3776258 h 3777464"/>
              <a:gd name="connsiteX25" fmla="*/ 365760 w 9541557"/>
              <a:gd name="connsiteY25" fmla="*/ 3776258 h 3777464"/>
              <a:gd name="connsiteX26" fmla="*/ 299258 w 9541557"/>
              <a:gd name="connsiteY26" fmla="*/ 3776258 h 3777464"/>
              <a:gd name="connsiteX0" fmla="*/ 0 w 9541557"/>
              <a:gd name="connsiteY0" fmla="*/ 2311244 h 3808741"/>
              <a:gd name="connsiteX1" fmla="*/ 864523 w 9541557"/>
              <a:gd name="connsiteY1" fmla="*/ 1945484 h 3808741"/>
              <a:gd name="connsiteX2" fmla="*/ 1679171 w 9541557"/>
              <a:gd name="connsiteY2" fmla="*/ 2111739 h 3808741"/>
              <a:gd name="connsiteX3" fmla="*/ 2859578 w 9541557"/>
              <a:gd name="connsiteY3" fmla="*/ 1563099 h 3808741"/>
              <a:gd name="connsiteX4" fmla="*/ 2942705 w 9541557"/>
              <a:gd name="connsiteY4" fmla="*/ 116684 h 3808741"/>
              <a:gd name="connsiteX5" fmla="*/ 3441469 w 9541557"/>
              <a:gd name="connsiteY5" fmla="*/ 199811 h 3808741"/>
              <a:gd name="connsiteX6" fmla="*/ 3707476 w 9541557"/>
              <a:gd name="connsiteY6" fmla="*/ 765077 h 3808741"/>
              <a:gd name="connsiteX7" fmla="*/ 4239491 w 9541557"/>
              <a:gd name="connsiteY7" fmla="*/ 1297091 h 3808741"/>
              <a:gd name="connsiteX8" fmla="*/ 5137265 w 9541557"/>
              <a:gd name="connsiteY8" fmla="*/ 1413470 h 3808741"/>
              <a:gd name="connsiteX9" fmla="*/ 6533803 w 9541557"/>
              <a:gd name="connsiteY9" fmla="*/ 2394372 h 3808741"/>
              <a:gd name="connsiteX10" fmla="*/ 7531331 w 9541557"/>
              <a:gd name="connsiteY10" fmla="*/ 1762604 h 3808741"/>
              <a:gd name="connsiteX11" fmla="*/ 8661862 w 9541557"/>
              <a:gd name="connsiteY11" fmla="*/ 914706 h 3808741"/>
              <a:gd name="connsiteX12" fmla="*/ 9376756 w 9541557"/>
              <a:gd name="connsiteY12" fmla="*/ 665324 h 3808741"/>
              <a:gd name="connsiteX13" fmla="*/ 9376756 w 9541557"/>
              <a:gd name="connsiteY13" fmla="*/ 2410997 h 3808741"/>
              <a:gd name="connsiteX14" fmla="*/ 7564582 w 9541557"/>
              <a:gd name="connsiteY14" fmla="*/ 1795855 h 3808741"/>
              <a:gd name="connsiteX15" fmla="*/ 6666807 w 9541557"/>
              <a:gd name="connsiteY15" fmla="*/ 898081 h 3808741"/>
              <a:gd name="connsiteX16" fmla="*/ 5120640 w 9541557"/>
              <a:gd name="connsiteY16" fmla="*/ 1413470 h 3808741"/>
              <a:gd name="connsiteX17" fmla="*/ 4455622 w 9541557"/>
              <a:gd name="connsiteY17" fmla="*/ 914704 h 3808741"/>
              <a:gd name="connsiteX18" fmla="*/ 3740727 w 9541557"/>
              <a:gd name="connsiteY18" fmla="*/ 798328 h 3808741"/>
              <a:gd name="connsiteX19" fmla="*/ 3192087 w 9541557"/>
              <a:gd name="connsiteY19" fmla="*/ 615447 h 3808741"/>
              <a:gd name="connsiteX20" fmla="*/ 2892829 w 9541557"/>
              <a:gd name="connsiteY20" fmla="*/ 100059 h 3808741"/>
              <a:gd name="connsiteX21" fmla="*/ 1828800 w 9541557"/>
              <a:gd name="connsiteY21" fmla="*/ 266313 h 3808741"/>
              <a:gd name="connsiteX22" fmla="*/ 1712422 w 9541557"/>
              <a:gd name="connsiteY22" fmla="*/ 2111739 h 3808741"/>
              <a:gd name="connsiteX23" fmla="*/ 1263534 w 9541557"/>
              <a:gd name="connsiteY23" fmla="*/ 3558153 h 3808741"/>
              <a:gd name="connsiteX24" fmla="*/ 365760 w 9541557"/>
              <a:gd name="connsiteY24" fmla="*/ 3807535 h 3808741"/>
              <a:gd name="connsiteX25" fmla="*/ 365760 w 9541557"/>
              <a:gd name="connsiteY25" fmla="*/ 3807535 h 3808741"/>
              <a:gd name="connsiteX26" fmla="*/ 299258 w 9541557"/>
              <a:gd name="connsiteY26" fmla="*/ 3807535 h 3808741"/>
              <a:gd name="connsiteX0" fmla="*/ 0 w 9541557"/>
              <a:gd name="connsiteY0" fmla="*/ 2311244 h 3808741"/>
              <a:gd name="connsiteX1" fmla="*/ 864523 w 9541557"/>
              <a:gd name="connsiteY1" fmla="*/ 1945484 h 3808741"/>
              <a:gd name="connsiteX2" fmla="*/ 1679171 w 9541557"/>
              <a:gd name="connsiteY2" fmla="*/ 2111739 h 3808741"/>
              <a:gd name="connsiteX3" fmla="*/ 2859578 w 9541557"/>
              <a:gd name="connsiteY3" fmla="*/ 1563099 h 3808741"/>
              <a:gd name="connsiteX4" fmla="*/ 2942705 w 9541557"/>
              <a:gd name="connsiteY4" fmla="*/ 116684 h 3808741"/>
              <a:gd name="connsiteX5" fmla="*/ 3441469 w 9541557"/>
              <a:gd name="connsiteY5" fmla="*/ 199811 h 3808741"/>
              <a:gd name="connsiteX6" fmla="*/ 3707476 w 9541557"/>
              <a:gd name="connsiteY6" fmla="*/ 765077 h 3808741"/>
              <a:gd name="connsiteX7" fmla="*/ 4239491 w 9541557"/>
              <a:gd name="connsiteY7" fmla="*/ 1297091 h 3808741"/>
              <a:gd name="connsiteX8" fmla="*/ 5137265 w 9541557"/>
              <a:gd name="connsiteY8" fmla="*/ 1413470 h 3808741"/>
              <a:gd name="connsiteX9" fmla="*/ 6533803 w 9541557"/>
              <a:gd name="connsiteY9" fmla="*/ 2394372 h 3808741"/>
              <a:gd name="connsiteX10" fmla="*/ 7531331 w 9541557"/>
              <a:gd name="connsiteY10" fmla="*/ 1762604 h 3808741"/>
              <a:gd name="connsiteX11" fmla="*/ 8661862 w 9541557"/>
              <a:gd name="connsiteY11" fmla="*/ 914706 h 3808741"/>
              <a:gd name="connsiteX12" fmla="*/ 9376756 w 9541557"/>
              <a:gd name="connsiteY12" fmla="*/ 665324 h 3808741"/>
              <a:gd name="connsiteX13" fmla="*/ 9376756 w 9541557"/>
              <a:gd name="connsiteY13" fmla="*/ 2410997 h 3808741"/>
              <a:gd name="connsiteX14" fmla="*/ 7564582 w 9541557"/>
              <a:gd name="connsiteY14" fmla="*/ 1795855 h 3808741"/>
              <a:gd name="connsiteX15" fmla="*/ 6666807 w 9541557"/>
              <a:gd name="connsiteY15" fmla="*/ 898081 h 3808741"/>
              <a:gd name="connsiteX16" fmla="*/ 5120640 w 9541557"/>
              <a:gd name="connsiteY16" fmla="*/ 1413470 h 3808741"/>
              <a:gd name="connsiteX17" fmla="*/ 4455622 w 9541557"/>
              <a:gd name="connsiteY17" fmla="*/ 914704 h 3808741"/>
              <a:gd name="connsiteX18" fmla="*/ 3740727 w 9541557"/>
              <a:gd name="connsiteY18" fmla="*/ 798328 h 3808741"/>
              <a:gd name="connsiteX19" fmla="*/ 3192087 w 9541557"/>
              <a:gd name="connsiteY19" fmla="*/ 615447 h 3808741"/>
              <a:gd name="connsiteX20" fmla="*/ 2892829 w 9541557"/>
              <a:gd name="connsiteY20" fmla="*/ 100059 h 3808741"/>
              <a:gd name="connsiteX21" fmla="*/ 1828800 w 9541557"/>
              <a:gd name="connsiteY21" fmla="*/ 266313 h 3808741"/>
              <a:gd name="connsiteX22" fmla="*/ 1712422 w 9541557"/>
              <a:gd name="connsiteY22" fmla="*/ 2111739 h 3808741"/>
              <a:gd name="connsiteX23" fmla="*/ 1263534 w 9541557"/>
              <a:gd name="connsiteY23" fmla="*/ 3558153 h 3808741"/>
              <a:gd name="connsiteX24" fmla="*/ 365760 w 9541557"/>
              <a:gd name="connsiteY24" fmla="*/ 3807535 h 3808741"/>
              <a:gd name="connsiteX25" fmla="*/ 365760 w 9541557"/>
              <a:gd name="connsiteY25" fmla="*/ 3807535 h 3808741"/>
              <a:gd name="connsiteX26" fmla="*/ 299258 w 9541557"/>
              <a:gd name="connsiteY26" fmla="*/ 3807535 h 3808741"/>
              <a:gd name="connsiteX0" fmla="*/ 0 w 9541557"/>
              <a:gd name="connsiteY0" fmla="*/ 2276364 h 3773861"/>
              <a:gd name="connsiteX1" fmla="*/ 864523 w 9541557"/>
              <a:gd name="connsiteY1" fmla="*/ 1910604 h 3773861"/>
              <a:gd name="connsiteX2" fmla="*/ 1679171 w 9541557"/>
              <a:gd name="connsiteY2" fmla="*/ 2076859 h 3773861"/>
              <a:gd name="connsiteX3" fmla="*/ 2859578 w 9541557"/>
              <a:gd name="connsiteY3" fmla="*/ 1528219 h 3773861"/>
              <a:gd name="connsiteX4" fmla="*/ 2942705 w 9541557"/>
              <a:gd name="connsiteY4" fmla="*/ 81804 h 3773861"/>
              <a:gd name="connsiteX5" fmla="*/ 3441469 w 9541557"/>
              <a:gd name="connsiteY5" fmla="*/ 164931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276364 h 3773861"/>
              <a:gd name="connsiteX1" fmla="*/ 864523 w 9541557"/>
              <a:gd name="connsiteY1" fmla="*/ 1910604 h 3773861"/>
              <a:gd name="connsiteX2" fmla="*/ 1679171 w 9541557"/>
              <a:gd name="connsiteY2" fmla="*/ 2076859 h 3773861"/>
              <a:gd name="connsiteX3" fmla="*/ 2859578 w 9541557"/>
              <a:gd name="connsiteY3" fmla="*/ 1528219 h 3773861"/>
              <a:gd name="connsiteX4" fmla="*/ 2942705 w 9541557"/>
              <a:gd name="connsiteY4" fmla="*/ 81804 h 3773861"/>
              <a:gd name="connsiteX5" fmla="*/ 3591098 w 9541557"/>
              <a:gd name="connsiteY5" fmla="*/ 381062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276364 h 3773861"/>
              <a:gd name="connsiteX1" fmla="*/ 864523 w 9541557"/>
              <a:gd name="connsiteY1" fmla="*/ 1910604 h 3773861"/>
              <a:gd name="connsiteX2" fmla="*/ 1679171 w 9541557"/>
              <a:gd name="connsiteY2" fmla="*/ 2076859 h 3773861"/>
              <a:gd name="connsiteX3" fmla="*/ 2610196 w 9541557"/>
              <a:gd name="connsiteY3" fmla="*/ 1312088 h 3773861"/>
              <a:gd name="connsiteX4" fmla="*/ 2942705 w 9541557"/>
              <a:gd name="connsiteY4" fmla="*/ 81804 h 3773861"/>
              <a:gd name="connsiteX5" fmla="*/ 3591098 w 9541557"/>
              <a:gd name="connsiteY5" fmla="*/ 381062 h 3773861"/>
              <a:gd name="connsiteX6" fmla="*/ 3707476 w 9541557"/>
              <a:gd name="connsiteY6" fmla="*/ 730197 h 3773861"/>
              <a:gd name="connsiteX7" fmla="*/ 4239491 w 9541557"/>
              <a:gd name="connsiteY7" fmla="*/ 1262211 h 3773861"/>
              <a:gd name="connsiteX8" fmla="*/ 5137265 w 9541557"/>
              <a:gd name="connsiteY8" fmla="*/ 1378590 h 3773861"/>
              <a:gd name="connsiteX9" fmla="*/ 6533803 w 9541557"/>
              <a:gd name="connsiteY9" fmla="*/ 2359492 h 3773861"/>
              <a:gd name="connsiteX10" fmla="*/ 7531331 w 9541557"/>
              <a:gd name="connsiteY10" fmla="*/ 1727724 h 3773861"/>
              <a:gd name="connsiteX11" fmla="*/ 8661862 w 9541557"/>
              <a:gd name="connsiteY11" fmla="*/ 879826 h 3773861"/>
              <a:gd name="connsiteX12" fmla="*/ 9376756 w 9541557"/>
              <a:gd name="connsiteY12" fmla="*/ 630444 h 3773861"/>
              <a:gd name="connsiteX13" fmla="*/ 9376756 w 9541557"/>
              <a:gd name="connsiteY13" fmla="*/ 2376117 h 3773861"/>
              <a:gd name="connsiteX14" fmla="*/ 7564582 w 9541557"/>
              <a:gd name="connsiteY14" fmla="*/ 1760975 h 3773861"/>
              <a:gd name="connsiteX15" fmla="*/ 6666807 w 9541557"/>
              <a:gd name="connsiteY15" fmla="*/ 863201 h 3773861"/>
              <a:gd name="connsiteX16" fmla="*/ 5120640 w 9541557"/>
              <a:gd name="connsiteY16" fmla="*/ 1378590 h 3773861"/>
              <a:gd name="connsiteX17" fmla="*/ 4455622 w 9541557"/>
              <a:gd name="connsiteY17" fmla="*/ 879824 h 3773861"/>
              <a:gd name="connsiteX18" fmla="*/ 3740727 w 9541557"/>
              <a:gd name="connsiteY18" fmla="*/ 763448 h 3773861"/>
              <a:gd name="connsiteX19" fmla="*/ 3192087 w 9541557"/>
              <a:gd name="connsiteY19" fmla="*/ 580567 h 3773861"/>
              <a:gd name="connsiteX20" fmla="*/ 2892829 w 9541557"/>
              <a:gd name="connsiteY20" fmla="*/ 65179 h 3773861"/>
              <a:gd name="connsiteX21" fmla="*/ 1828800 w 9541557"/>
              <a:gd name="connsiteY21" fmla="*/ 231433 h 3773861"/>
              <a:gd name="connsiteX22" fmla="*/ 1712422 w 9541557"/>
              <a:gd name="connsiteY22" fmla="*/ 2076859 h 3773861"/>
              <a:gd name="connsiteX23" fmla="*/ 1263534 w 9541557"/>
              <a:gd name="connsiteY23" fmla="*/ 3523273 h 3773861"/>
              <a:gd name="connsiteX24" fmla="*/ 365760 w 9541557"/>
              <a:gd name="connsiteY24" fmla="*/ 3772655 h 3773861"/>
              <a:gd name="connsiteX25" fmla="*/ 365760 w 9541557"/>
              <a:gd name="connsiteY25" fmla="*/ 3772655 h 3773861"/>
              <a:gd name="connsiteX26" fmla="*/ 299258 w 9541557"/>
              <a:gd name="connsiteY26" fmla="*/ 3772655 h 3773861"/>
              <a:gd name="connsiteX0" fmla="*/ 0 w 9541557"/>
              <a:gd name="connsiteY0" fmla="*/ 2357627 h 3855124"/>
              <a:gd name="connsiteX1" fmla="*/ 864523 w 9541557"/>
              <a:gd name="connsiteY1" fmla="*/ 1991867 h 3855124"/>
              <a:gd name="connsiteX2" fmla="*/ 1679171 w 9541557"/>
              <a:gd name="connsiteY2" fmla="*/ 2158122 h 3855124"/>
              <a:gd name="connsiteX3" fmla="*/ 2610196 w 9541557"/>
              <a:gd name="connsiteY3" fmla="*/ 1393351 h 3855124"/>
              <a:gd name="connsiteX4" fmla="*/ 2942705 w 9541557"/>
              <a:gd name="connsiteY4" fmla="*/ 163067 h 3855124"/>
              <a:gd name="connsiteX5" fmla="*/ 3591098 w 9541557"/>
              <a:gd name="connsiteY5" fmla="*/ 462325 h 3855124"/>
              <a:gd name="connsiteX6" fmla="*/ 3707476 w 9541557"/>
              <a:gd name="connsiteY6" fmla="*/ 811460 h 3855124"/>
              <a:gd name="connsiteX7" fmla="*/ 4239491 w 9541557"/>
              <a:gd name="connsiteY7" fmla="*/ 1343474 h 3855124"/>
              <a:gd name="connsiteX8" fmla="*/ 5137265 w 9541557"/>
              <a:gd name="connsiteY8" fmla="*/ 1459853 h 3855124"/>
              <a:gd name="connsiteX9" fmla="*/ 6533803 w 9541557"/>
              <a:gd name="connsiteY9" fmla="*/ 2440755 h 3855124"/>
              <a:gd name="connsiteX10" fmla="*/ 7531331 w 9541557"/>
              <a:gd name="connsiteY10" fmla="*/ 1808987 h 3855124"/>
              <a:gd name="connsiteX11" fmla="*/ 8661862 w 9541557"/>
              <a:gd name="connsiteY11" fmla="*/ 961089 h 3855124"/>
              <a:gd name="connsiteX12" fmla="*/ 9376756 w 9541557"/>
              <a:gd name="connsiteY12" fmla="*/ 711707 h 3855124"/>
              <a:gd name="connsiteX13" fmla="*/ 9376756 w 9541557"/>
              <a:gd name="connsiteY13" fmla="*/ 2457380 h 3855124"/>
              <a:gd name="connsiteX14" fmla="*/ 7564582 w 9541557"/>
              <a:gd name="connsiteY14" fmla="*/ 1842238 h 3855124"/>
              <a:gd name="connsiteX15" fmla="*/ 6666807 w 9541557"/>
              <a:gd name="connsiteY15" fmla="*/ 944464 h 3855124"/>
              <a:gd name="connsiteX16" fmla="*/ 5120640 w 9541557"/>
              <a:gd name="connsiteY16" fmla="*/ 1459853 h 3855124"/>
              <a:gd name="connsiteX17" fmla="*/ 4455622 w 9541557"/>
              <a:gd name="connsiteY17" fmla="*/ 961087 h 3855124"/>
              <a:gd name="connsiteX18" fmla="*/ 3740727 w 9541557"/>
              <a:gd name="connsiteY18" fmla="*/ 844711 h 3855124"/>
              <a:gd name="connsiteX19" fmla="*/ 3192087 w 9541557"/>
              <a:gd name="connsiteY19" fmla="*/ 661830 h 3855124"/>
              <a:gd name="connsiteX20" fmla="*/ 2892829 w 9541557"/>
              <a:gd name="connsiteY20" fmla="*/ 146442 h 3855124"/>
              <a:gd name="connsiteX21" fmla="*/ 2211186 w 9541557"/>
              <a:gd name="connsiteY21" fmla="*/ 179693 h 3855124"/>
              <a:gd name="connsiteX22" fmla="*/ 1712422 w 9541557"/>
              <a:gd name="connsiteY22" fmla="*/ 2158122 h 3855124"/>
              <a:gd name="connsiteX23" fmla="*/ 1263534 w 9541557"/>
              <a:gd name="connsiteY23" fmla="*/ 3604536 h 3855124"/>
              <a:gd name="connsiteX24" fmla="*/ 365760 w 9541557"/>
              <a:gd name="connsiteY24" fmla="*/ 3853918 h 3855124"/>
              <a:gd name="connsiteX25" fmla="*/ 365760 w 9541557"/>
              <a:gd name="connsiteY25" fmla="*/ 3853918 h 3855124"/>
              <a:gd name="connsiteX26" fmla="*/ 299258 w 9541557"/>
              <a:gd name="connsiteY26" fmla="*/ 3853918 h 38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41557" h="3855124">
                <a:moveTo>
                  <a:pt x="0" y="2357627"/>
                </a:moveTo>
                <a:cubicBezTo>
                  <a:pt x="292330" y="2191372"/>
                  <a:pt x="584661" y="2025118"/>
                  <a:pt x="864523" y="1991867"/>
                </a:cubicBezTo>
                <a:cubicBezTo>
                  <a:pt x="1144385" y="1958616"/>
                  <a:pt x="1388225" y="2257875"/>
                  <a:pt x="1679171" y="2158122"/>
                </a:cubicBezTo>
                <a:cubicBezTo>
                  <a:pt x="1970117" y="2058369"/>
                  <a:pt x="2399607" y="1725860"/>
                  <a:pt x="2610196" y="1393351"/>
                </a:cubicBezTo>
                <a:cubicBezTo>
                  <a:pt x="2820785" y="1060842"/>
                  <a:pt x="2779221" y="318238"/>
                  <a:pt x="2942705" y="163067"/>
                </a:cubicBezTo>
                <a:cubicBezTo>
                  <a:pt x="3106189" y="7896"/>
                  <a:pt x="3430385" y="298841"/>
                  <a:pt x="3591098" y="462325"/>
                </a:cubicBezTo>
                <a:cubicBezTo>
                  <a:pt x="3768436" y="659059"/>
                  <a:pt x="3599411" y="664602"/>
                  <a:pt x="3707476" y="811460"/>
                </a:cubicBezTo>
                <a:cubicBezTo>
                  <a:pt x="3815541" y="958318"/>
                  <a:pt x="4001193" y="1235409"/>
                  <a:pt x="4239491" y="1343474"/>
                </a:cubicBezTo>
                <a:cubicBezTo>
                  <a:pt x="4477789" y="1451539"/>
                  <a:pt x="4754880" y="1276973"/>
                  <a:pt x="5137265" y="1459853"/>
                </a:cubicBezTo>
                <a:cubicBezTo>
                  <a:pt x="5519650" y="1642733"/>
                  <a:pt x="6134792" y="2382566"/>
                  <a:pt x="6533803" y="2440755"/>
                </a:cubicBezTo>
                <a:cubicBezTo>
                  <a:pt x="6932814" y="2498944"/>
                  <a:pt x="7176655" y="2055598"/>
                  <a:pt x="7531331" y="1808987"/>
                </a:cubicBezTo>
                <a:cubicBezTo>
                  <a:pt x="7886007" y="1562376"/>
                  <a:pt x="8354291" y="1143969"/>
                  <a:pt x="8661862" y="961089"/>
                </a:cubicBezTo>
                <a:cubicBezTo>
                  <a:pt x="8969433" y="778209"/>
                  <a:pt x="9257607" y="462325"/>
                  <a:pt x="9376756" y="711707"/>
                </a:cubicBezTo>
                <a:cubicBezTo>
                  <a:pt x="9495905" y="961089"/>
                  <a:pt x="9678785" y="2268958"/>
                  <a:pt x="9376756" y="2457380"/>
                </a:cubicBezTo>
                <a:cubicBezTo>
                  <a:pt x="9074727" y="2645802"/>
                  <a:pt x="8016240" y="2094391"/>
                  <a:pt x="7564582" y="1842238"/>
                </a:cubicBezTo>
                <a:cubicBezTo>
                  <a:pt x="7112924" y="1590085"/>
                  <a:pt x="7074131" y="1008195"/>
                  <a:pt x="6666807" y="944464"/>
                </a:cubicBezTo>
                <a:cubicBezTo>
                  <a:pt x="6259483" y="880733"/>
                  <a:pt x="5489171" y="1457083"/>
                  <a:pt x="5120640" y="1459853"/>
                </a:cubicBezTo>
                <a:cubicBezTo>
                  <a:pt x="4752109" y="1462623"/>
                  <a:pt x="4685608" y="1063611"/>
                  <a:pt x="4455622" y="961087"/>
                </a:cubicBezTo>
                <a:cubicBezTo>
                  <a:pt x="4225636" y="858563"/>
                  <a:pt x="3951316" y="894587"/>
                  <a:pt x="3740727" y="844711"/>
                </a:cubicBezTo>
                <a:cubicBezTo>
                  <a:pt x="3530138" y="794835"/>
                  <a:pt x="3305694" y="825314"/>
                  <a:pt x="3192087" y="661830"/>
                </a:cubicBezTo>
                <a:cubicBezTo>
                  <a:pt x="3078480" y="498347"/>
                  <a:pt x="3056312" y="226798"/>
                  <a:pt x="2892829" y="146442"/>
                </a:cubicBezTo>
                <a:cubicBezTo>
                  <a:pt x="2729346" y="66086"/>
                  <a:pt x="2407920" y="-155587"/>
                  <a:pt x="2211186" y="179693"/>
                </a:cubicBezTo>
                <a:cubicBezTo>
                  <a:pt x="2014452" y="514973"/>
                  <a:pt x="1870364" y="1587315"/>
                  <a:pt x="1712422" y="2158122"/>
                </a:cubicBezTo>
                <a:cubicBezTo>
                  <a:pt x="1554480" y="2728929"/>
                  <a:pt x="1487978" y="3321903"/>
                  <a:pt x="1263534" y="3604536"/>
                </a:cubicBezTo>
                <a:cubicBezTo>
                  <a:pt x="1039090" y="3887169"/>
                  <a:pt x="365760" y="3853918"/>
                  <a:pt x="365760" y="3853918"/>
                </a:cubicBezTo>
                <a:lnTo>
                  <a:pt x="365760" y="3853918"/>
                </a:lnTo>
                <a:lnTo>
                  <a:pt x="299258" y="3853918"/>
                </a:lnTo>
              </a:path>
            </a:pathLst>
          </a:custGeom>
          <a:solidFill>
            <a:schemeClr val="accent5">
              <a:lumMod val="20000"/>
              <a:lumOff val="80000"/>
              <a:alpha val="49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Multiplication Sign 8">
            <a:extLst>
              <a:ext uri="{FF2B5EF4-FFF2-40B4-BE49-F238E27FC236}">
                <a16:creationId xmlns:a16="http://schemas.microsoft.com/office/drawing/2014/main" id="{4B138BA7-0488-4B24-9C55-E5A45487C548}"/>
              </a:ext>
            </a:extLst>
          </p:cNvPr>
          <p:cNvSpPr/>
          <p:nvPr/>
        </p:nvSpPr>
        <p:spPr>
          <a:xfrm>
            <a:off x="4671753" y="756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2A3F1C22-E3BC-47B7-B97F-C319A775815C}"/>
              </a:ext>
            </a:extLst>
          </p:cNvPr>
          <p:cNvSpPr/>
          <p:nvPr/>
        </p:nvSpPr>
        <p:spPr>
          <a:xfrm>
            <a:off x="5954684" y="5553714"/>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B0E7FDFE-817B-44F4-9545-4D01E3E4EDA9}"/>
              </a:ext>
            </a:extLst>
          </p:cNvPr>
          <p:cNvSpPr/>
          <p:nvPr/>
        </p:nvSpPr>
        <p:spPr>
          <a:xfrm>
            <a:off x="8133815" y="684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BF30DBDB-7672-45B8-A82C-E7666A9F2E48}"/>
              </a:ext>
            </a:extLst>
          </p:cNvPr>
          <p:cNvSpPr/>
          <p:nvPr/>
        </p:nvSpPr>
        <p:spPr>
          <a:xfrm>
            <a:off x="10573880" y="7202623"/>
            <a:ext cx="360000" cy="360000"/>
          </a:xfrm>
          <a:prstGeom prst="mathMultiply">
            <a:avLst>
              <a:gd name="adj1" fmla="val 8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00559DBE-16E0-45BA-9CAE-7CB44302303C}"/>
              </a:ext>
            </a:extLst>
          </p:cNvPr>
          <p:cNvSpPr/>
          <p:nvPr/>
        </p:nvSpPr>
        <p:spPr>
          <a:xfrm>
            <a:off x="6719564" y="6184328"/>
            <a:ext cx="360000" cy="360000"/>
          </a:xfrm>
          <a:prstGeom prst="mathMultiply">
            <a:avLst>
              <a:gd name="adj1" fmla="val 897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8EB7DA9-0C14-4EEE-9013-83BFBC66A502}"/>
              </a:ext>
            </a:extLst>
          </p:cNvPr>
          <p:cNvSpPr/>
          <p:nvPr/>
        </p:nvSpPr>
        <p:spPr>
          <a:xfrm>
            <a:off x="3408218" y="5716103"/>
            <a:ext cx="9060873" cy="2879257"/>
          </a:xfrm>
          <a:custGeom>
            <a:avLst/>
            <a:gdLst>
              <a:gd name="connsiteX0" fmla="*/ 0 w 9060873"/>
              <a:gd name="connsiteY0" fmla="*/ 2868759 h 2868759"/>
              <a:gd name="connsiteX1" fmla="*/ 1413164 w 9060873"/>
              <a:gd name="connsiteY1" fmla="*/ 2020861 h 2868759"/>
              <a:gd name="connsiteX2" fmla="*/ 2693324 w 9060873"/>
              <a:gd name="connsiteY2" fmla="*/ 9181 h 2868759"/>
              <a:gd name="connsiteX3" fmla="*/ 4904509 w 9060873"/>
              <a:gd name="connsiteY3" fmla="*/ 1289341 h 2868759"/>
              <a:gd name="connsiteX4" fmla="*/ 7365077 w 9060873"/>
              <a:gd name="connsiteY4" fmla="*/ 1655101 h 2868759"/>
              <a:gd name="connsiteX5" fmla="*/ 9060873 w 9060873"/>
              <a:gd name="connsiteY5" fmla="*/ 1272715 h 2868759"/>
              <a:gd name="connsiteX0" fmla="*/ 0 w 9060873"/>
              <a:gd name="connsiteY0" fmla="*/ 2967359 h 2967359"/>
              <a:gd name="connsiteX1" fmla="*/ 1413164 w 9060873"/>
              <a:gd name="connsiteY1" fmla="*/ 2119461 h 2967359"/>
              <a:gd name="connsiteX2" fmla="*/ 2693324 w 9060873"/>
              <a:gd name="connsiteY2" fmla="*/ 107781 h 2967359"/>
              <a:gd name="connsiteX3" fmla="*/ 3491346 w 9060873"/>
              <a:gd name="connsiteY3" fmla="*/ 390414 h 2967359"/>
              <a:gd name="connsiteX4" fmla="*/ 4904509 w 9060873"/>
              <a:gd name="connsiteY4" fmla="*/ 1387941 h 2967359"/>
              <a:gd name="connsiteX5" fmla="*/ 7365077 w 9060873"/>
              <a:gd name="connsiteY5" fmla="*/ 1753701 h 2967359"/>
              <a:gd name="connsiteX6" fmla="*/ 9060873 w 9060873"/>
              <a:gd name="connsiteY6" fmla="*/ 1371315 h 2967359"/>
              <a:gd name="connsiteX0" fmla="*/ 0 w 9060873"/>
              <a:gd name="connsiteY0" fmla="*/ 2904635 h 2904635"/>
              <a:gd name="connsiteX1" fmla="*/ 1413164 w 9060873"/>
              <a:gd name="connsiteY1" fmla="*/ 2056737 h 2904635"/>
              <a:gd name="connsiteX2" fmla="*/ 2693324 w 9060873"/>
              <a:gd name="connsiteY2" fmla="*/ 45057 h 2904635"/>
              <a:gd name="connsiteX3" fmla="*/ 3541222 w 9060873"/>
              <a:gd name="connsiteY3" fmla="*/ 710075 h 2904635"/>
              <a:gd name="connsiteX4" fmla="*/ 4904509 w 9060873"/>
              <a:gd name="connsiteY4" fmla="*/ 1325217 h 2904635"/>
              <a:gd name="connsiteX5" fmla="*/ 7365077 w 9060873"/>
              <a:gd name="connsiteY5" fmla="*/ 1690977 h 2904635"/>
              <a:gd name="connsiteX6" fmla="*/ 9060873 w 9060873"/>
              <a:gd name="connsiteY6" fmla="*/ 1308591 h 2904635"/>
              <a:gd name="connsiteX0" fmla="*/ 0 w 9060873"/>
              <a:gd name="connsiteY0" fmla="*/ 2869855 h 2869855"/>
              <a:gd name="connsiteX1" fmla="*/ 1413164 w 9060873"/>
              <a:gd name="connsiteY1" fmla="*/ 2021957 h 2869855"/>
              <a:gd name="connsiteX2" fmla="*/ 2693324 w 9060873"/>
              <a:gd name="connsiteY2" fmla="*/ 10277 h 2869855"/>
              <a:gd name="connsiteX3" fmla="*/ 3541222 w 9060873"/>
              <a:gd name="connsiteY3" fmla="*/ 675295 h 2869855"/>
              <a:gd name="connsiteX4" fmla="*/ 4904509 w 9060873"/>
              <a:gd name="connsiteY4" fmla="*/ 1290437 h 2869855"/>
              <a:gd name="connsiteX5" fmla="*/ 7365077 w 9060873"/>
              <a:gd name="connsiteY5" fmla="*/ 1656197 h 2869855"/>
              <a:gd name="connsiteX6" fmla="*/ 9060873 w 9060873"/>
              <a:gd name="connsiteY6" fmla="*/ 1273811 h 2869855"/>
              <a:gd name="connsiteX0" fmla="*/ 0 w 9060873"/>
              <a:gd name="connsiteY0" fmla="*/ 2869855 h 2869855"/>
              <a:gd name="connsiteX1" fmla="*/ 1413164 w 9060873"/>
              <a:gd name="connsiteY1" fmla="*/ 2021957 h 2869855"/>
              <a:gd name="connsiteX2" fmla="*/ 2693324 w 9060873"/>
              <a:gd name="connsiteY2" fmla="*/ 10277 h 2869855"/>
              <a:gd name="connsiteX3" fmla="*/ 3541222 w 9060873"/>
              <a:gd name="connsiteY3" fmla="*/ 675295 h 2869855"/>
              <a:gd name="connsiteX4" fmla="*/ 4904509 w 9060873"/>
              <a:gd name="connsiteY4" fmla="*/ 1290437 h 2869855"/>
              <a:gd name="connsiteX5" fmla="*/ 7365077 w 9060873"/>
              <a:gd name="connsiteY5" fmla="*/ 1656197 h 2869855"/>
              <a:gd name="connsiteX6" fmla="*/ 9060873 w 9060873"/>
              <a:gd name="connsiteY6" fmla="*/ 1273811 h 2869855"/>
              <a:gd name="connsiteX0" fmla="*/ 0 w 9060873"/>
              <a:gd name="connsiteY0" fmla="*/ 2879257 h 2879257"/>
              <a:gd name="connsiteX1" fmla="*/ 1413164 w 9060873"/>
              <a:gd name="connsiteY1" fmla="*/ 2031359 h 2879257"/>
              <a:gd name="connsiteX2" fmla="*/ 2693324 w 9060873"/>
              <a:gd name="connsiteY2" fmla="*/ 19679 h 2879257"/>
              <a:gd name="connsiteX3" fmla="*/ 3541222 w 9060873"/>
              <a:gd name="connsiteY3" fmla="*/ 684697 h 2879257"/>
              <a:gd name="connsiteX4" fmla="*/ 4904509 w 9060873"/>
              <a:gd name="connsiteY4" fmla="*/ 1299839 h 2879257"/>
              <a:gd name="connsiteX5" fmla="*/ 7365077 w 9060873"/>
              <a:gd name="connsiteY5" fmla="*/ 1665599 h 2879257"/>
              <a:gd name="connsiteX6" fmla="*/ 9060873 w 9060873"/>
              <a:gd name="connsiteY6" fmla="*/ 1283213 h 28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0873" h="2879257">
                <a:moveTo>
                  <a:pt x="0" y="2879257"/>
                </a:moveTo>
                <a:cubicBezTo>
                  <a:pt x="482138" y="2693606"/>
                  <a:pt x="964277" y="2507955"/>
                  <a:pt x="1413164" y="2031359"/>
                </a:cubicBezTo>
                <a:cubicBezTo>
                  <a:pt x="1862051" y="1554763"/>
                  <a:pt x="2371899" y="-204763"/>
                  <a:pt x="2693324" y="19679"/>
                </a:cubicBezTo>
                <a:cubicBezTo>
                  <a:pt x="3014749" y="244121"/>
                  <a:pt x="3172691" y="471337"/>
                  <a:pt x="3541222" y="684697"/>
                </a:cubicBezTo>
                <a:cubicBezTo>
                  <a:pt x="3909753" y="898057"/>
                  <a:pt x="4333702" y="1003351"/>
                  <a:pt x="4904509" y="1299839"/>
                </a:cubicBezTo>
                <a:cubicBezTo>
                  <a:pt x="5475316" y="1596327"/>
                  <a:pt x="6672350" y="1668370"/>
                  <a:pt x="7365077" y="1665599"/>
                </a:cubicBezTo>
                <a:cubicBezTo>
                  <a:pt x="8057804" y="1662828"/>
                  <a:pt x="8559338" y="1473020"/>
                  <a:pt x="9060873" y="1283213"/>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C45C4A0-2DA8-4410-8D06-2712814CF819}"/>
              </a:ext>
            </a:extLst>
          </p:cNvPr>
          <p:cNvCxnSpPr/>
          <p:nvPr/>
        </p:nvCxnSpPr>
        <p:spPr>
          <a:xfrm>
            <a:off x="5619404" y="4540452"/>
            <a:ext cx="0" cy="1013262"/>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5AFC5A-71E1-4574-8C68-81203C834843}"/>
              </a:ext>
            </a:extLst>
          </p:cNvPr>
          <p:cNvSpPr txBox="1"/>
          <p:nvPr/>
        </p:nvSpPr>
        <p:spPr>
          <a:xfrm>
            <a:off x="5383812" y="3925278"/>
            <a:ext cx="4915898" cy="584775"/>
          </a:xfrm>
          <a:prstGeom prst="rect">
            <a:avLst/>
          </a:prstGeom>
          <a:noFill/>
        </p:spPr>
        <p:txBody>
          <a:bodyPr wrap="none" rtlCol="0">
            <a:spAutoFit/>
          </a:bodyPr>
          <a:lstStyle/>
          <a:p>
            <a:r>
              <a:rPr lang="en-US" sz="3200" dirty="0"/>
              <a:t>New hyperparameter to test</a:t>
            </a:r>
          </a:p>
        </p:txBody>
      </p:sp>
    </p:spTree>
    <p:extLst>
      <p:ext uri="{BB962C8B-B14F-4D97-AF65-F5344CB8AC3E}">
        <p14:creationId xmlns:p14="http://schemas.microsoft.com/office/powerpoint/2010/main" val="293325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 optimization</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pic>
        <p:nvPicPr>
          <p:cNvPr id="18" name="Picture 17" descr="Chart&#10;&#10;Description automatically generated">
            <a:extLst>
              <a:ext uri="{FF2B5EF4-FFF2-40B4-BE49-F238E27FC236}">
                <a16:creationId xmlns:a16="http://schemas.microsoft.com/office/drawing/2014/main" id="{725D9068-10BC-487F-B8E6-EA62F43EA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330" y="2509633"/>
            <a:ext cx="10820932" cy="7304129"/>
          </a:xfrm>
          <a:prstGeom prst="rect">
            <a:avLst/>
          </a:prstGeom>
        </p:spPr>
      </p:pic>
      <p:pic>
        <p:nvPicPr>
          <p:cNvPr id="20" name="Picture 19" descr="Chart, line chart&#10;&#10;Description automatically generated">
            <a:extLst>
              <a:ext uri="{FF2B5EF4-FFF2-40B4-BE49-F238E27FC236}">
                <a16:creationId xmlns:a16="http://schemas.microsoft.com/office/drawing/2014/main" id="{4396EAA2-66F0-4D6C-91BC-6FC0D4D73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330" y="2509633"/>
            <a:ext cx="10820932" cy="7304129"/>
          </a:xfrm>
          <a:prstGeom prst="rect">
            <a:avLst/>
          </a:prstGeom>
        </p:spPr>
      </p:pic>
      <p:pic>
        <p:nvPicPr>
          <p:cNvPr id="22" name="Picture 21" descr="Chart, line chart&#10;&#10;Description automatically generated">
            <a:extLst>
              <a:ext uri="{FF2B5EF4-FFF2-40B4-BE49-F238E27FC236}">
                <a16:creationId xmlns:a16="http://schemas.microsoft.com/office/drawing/2014/main" id="{F97C4531-4DB4-4699-AED0-C59B1F545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330" y="2509633"/>
            <a:ext cx="10820932" cy="7304129"/>
          </a:xfrm>
          <a:prstGeom prst="rect">
            <a:avLst/>
          </a:prstGeom>
        </p:spPr>
      </p:pic>
      <p:pic>
        <p:nvPicPr>
          <p:cNvPr id="24" name="Picture 23" descr="Chart, line chart&#10;&#10;Description automatically generated">
            <a:extLst>
              <a:ext uri="{FF2B5EF4-FFF2-40B4-BE49-F238E27FC236}">
                <a16:creationId xmlns:a16="http://schemas.microsoft.com/office/drawing/2014/main" id="{09A5E363-57A0-4356-94EC-69BA9B580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330" y="2509633"/>
            <a:ext cx="10820932" cy="7304129"/>
          </a:xfrm>
          <a:prstGeom prst="rect">
            <a:avLst/>
          </a:prstGeom>
        </p:spPr>
      </p:pic>
      <p:pic>
        <p:nvPicPr>
          <p:cNvPr id="26" name="Picture 25">
            <a:extLst>
              <a:ext uri="{FF2B5EF4-FFF2-40B4-BE49-F238E27FC236}">
                <a16:creationId xmlns:a16="http://schemas.microsoft.com/office/drawing/2014/main" id="{C3EE1C30-97B2-4E08-8200-6CB5C6A3B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330" y="2509633"/>
            <a:ext cx="10820932" cy="7304129"/>
          </a:xfrm>
          <a:prstGeom prst="rect">
            <a:avLst/>
          </a:prstGeom>
        </p:spPr>
      </p:pic>
    </p:spTree>
    <p:extLst>
      <p:ext uri="{BB962C8B-B14F-4D97-AF65-F5344CB8AC3E}">
        <p14:creationId xmlns:p14="http://schemas.microsoft.com/office/powerpoint/2010/main" val="235419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GridSearchCV</a:t>
            </a:r>
          </a:p>
          <a:p>
            <a:r>
              <a:rPr lang="en-US" dirty="0"/>
              <a:t>All parameters for </a:t>
            </a:r>
            <a:r>
              <a:rPr lang="en-US" dirty="0">
                <a:hlinkClick r:id="rId2"/>
              </a:rPr>
              <a:t>linear regression</a:t>
            </a:r>
            <a:endParaRPr lang="en-US" dirty="0"/>
          </a:p>
          <a:p>
            <a:r>
              <a:rPr lang="en-US" dirty="0"/>
              <a:t>Settings for </a:t>
            </a:r>
            <a:r>
              <a:rPr lang="en-US" dirty="0">
                <a:hlinkClick r:id="rId3"/>
              </a:rPr>
              <a:t>GridSearchCV</a:t>
            </a:r>
            <a:endParaRPr lang="en-US" dirty="0"/>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err="1"/>
              <a:t>Sklearn</a:t>
            </a:r>
            <a:endParaRPr lang="en-US" dirty="0"/>
          </a:p>
        </p:txBody>
      </p:sp>
      <p:sp>
        <p:nvSpPr>
          <p:cNvPr id="7" name="TextBox 6">
            <a:extLst>
              <a:ext uri="{FF2B5EF4-FFF2-40B4-BE49-F238E27FC236}">
                <a16:creationId xmlns:a16="http://schemas.microsoft.com/office/drawing/2014/main" id="{13FE0075-5793-4EE0-800C-DA7A308CB305}"/>
              </a:ext>
            </a:extLst>
          </p:cNvPr>
          <p:cNvSpPr txBox="1"/>
          <p:nvPr/>
        </p:nvSpPr>
        <p:spPr>
          <a:xfrm>
            <a:off x="998693" y="4048730"/>
            <a:ext cx="14329976" cy="6001643"/>
          </a:xfrm>
          <a:prstGeom prst="rect">
            <a:avLst/>
          </a:prstGeom>
          <a:noFill/>
        </p:spPr>
        <p:txBody>
          <a:bodyPr wrap="square">
            <a:spAutoFit/>
          </a:bodyPr>
          <a:lstStyle/>
          <a:p>
            <a:r>
              <a:rPr lang="en-US" sz="2400" b="1" dirty="0">
                <a:solidFill>
                  <a:srgbClr val="0000FF"/>
                </a:solidFill>
                <a:highlight>
                  <a:srgbClr val="FFFFFF"/>
                </a:highlight>
                <a:latin typeface="Consolas" panose="020B0609020204030204" pitchFamily="49" charset="0"/>
              </a:rPr>
              <a:t>from</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sklearn</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model_selection</a:t>
            </a:r>
            <a:r>
              <a:rPr lang="en-US" sz="2400" b="0" dirty="0">
                <a:solidFill>
                  <a:srgbClr val="000000"/>
                </a:solidFill>
                <a:highlight>
                  <a:srgbClr val="FFFFFF"/>
                </a:highlight>
                <a:latin typeface="Consolas" panose="020B0609020204030204" pitchFamily="49" charset="0"/>
              </a:rPr>
              <a:t> </a:t>
            </a:r>
            <a:r>
              <a:rPr lang="en-US" sz="2400" b="1" dirty="0">
                <a:solidFill>
                  <a:srgbClr val="0000FF"/>
                </a:solidFill>
                <a:highlight>
                  <a:srgbClr val="FFFFFF"/>
                </a:highlight>
                <a:latin typeface="Consolas" panose="020B0609020204030204" pitchFamily="49" charset="0"/>
              </a:rPr>
              <a:t>import</a:t>
            </a:r>
            <a:r>
              <a:rPr lang="en-US" sz="2400" b="0" dirty="0">
                <a:solidFill>
                  <a:srgbClr val="000000"/>
                </a:solidFill>
                <a:highlight>
                  <a:srgbClr val="FFFFFF"/>
                </a:highlight>
                <a:latin typeface="Consolas" panose="020B0609020204030204" pitchFamily="49" charset="0"/>
              </a:rPr>
              <a:t> GridSearchCV</a:t>
            </a:r>
          </a:p>
          <a:p>
            <a:r>
              <a:rPr lang="en-US" sz="2400" b="0" dirty="0">
                <a:solidFill>
                  <a:srgbClr val="008000"/>
                </a:solidFill>
                <a:highlight>
                  <a:srgbClr val="FFFFFF"/>
                </a:highlight>
                <a:latin typeface="Consolas" panose="020B0609020204030204" pitchFamily="49" charset="0"/>
              </a:rPr>
              <a:t># Create a model (empty, however you can specify parameters if you want)</a:t>
            </a:r>
            <a:endParaRPr lang="en-US" sz="2400" b="0" dirty="0">
              <a:solidFill>
                <a:srgbClr val="000000"/>
              </a:solidFill>
              <a:highlight>
                <a:srgbClr val="FFFFFF"/>
              </a:highlight>
              <a:latin typeface="Consolas" panose="020B0609020204030204" pitchFamily="49" charset="0"/>
            </a:endParaRPr>
          </a:p>
          <a:p>
            <a:r>
              <a:rPr lang="en-US" sz="2400" b="0" dirty="0" err="1">
                <a:solidFill>
                  <a:srgbClr val="000000"/>
                </a:solidFill>
                <a:highlight>
                  <a:srgbClr val="FFFFFF"/>
                </a:highlight>
                <a:latin typeface="Consolas" panose="020B0609020204030204" pitchFamily="49" charset="0"/>
              </a:rPr>
              <a:t>LRmodel</a:t>
            </a:r>
            <a:r>
              <a:rPr lang="en-US" sz="2400" b="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LinearRegression</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Parameters to test:</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A list of one or more dictionaries</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For each dictionary, all combinations are tested</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Multiple dictionaries: for each dictionary, all combinations</a:t>
            </a:r>
            <a:endParaRPr lang="en-US" sz="2400" b="0" dirty="0">
              <a:solidFill>
                <a:srgbClr val="000000"/>
              </a:solidFill>
              <a:highlight>
                <a:srgbClr val="FFFFFF"/>
              </a:highlight>
              <a:latin typeface="Consolas" panose="020B0609020204030204" pitchFamily="49" charset="0"/>
            </a:endParaRPr>
          </a:p>
          <a:p>
            <a:r>
              <a:rPr lang="en-US" sz="2400" b="0" dirty="0">
                <a:solidFill>
                  <a:srgbClr val="008000"/>
                </a:solidFill>
                <a:highlight>
                  <a:srgbClr val="FFFFFF"/>
                </a:highlight>
                <a:latin typeface="Consolas" panose="020B0609020204030204" pitchFamily="49" charset="0"/>
              </a:rPr>
              <a:t># in that dictionary are tested (no combinations across different dictionaries)</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parameters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'penalty'</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'l1'</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'l2'</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a:t>
            </a:r>
            <a:r>
              <a:rPr lang="en-US" sz="2400" b="0" dirty="0">
                <a:solidFill>
                  <a:srgbClr val="808080"/>
                </a:solidFill>
                <a:highlight>
                  <a:srgbClr val="FFFFFF"/>
                </a:highlight>
                <a:latin typeface="Consolas" panose="020B0609020204030204" pitchFamily="49" charset="0"/>
              </a:rPr>
              <a:t>'C'</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np</a:t>
            </a:r>
            <a:r>
              <a:rPr lang="en-US" sz="2400" b="1" dirty="0" err="1">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linspace</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0.01</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20</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10</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err="1">
                <a:solidFill>
                  <a:srgbClr val="000000"/>
                </a:solidFill>
                <a:highlight>
                  <a:srgbClr val="FFFFFF"/>
                </a:highlight>
                <a:latin typeface="Consolas" panose="020B0609020204030204" pitchFamily="49" charset="0"/>
              </a:rPr>
              <a:t>grid_search</a:t>
            </a:r>
            <a:r>
              <a:rPr lang="en-US" sz="2400" b="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GridSearchCV</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estimator</a:t>
            </a:r>
            <a:r>
              <a:rPr lang="en-US" sz="2400" b="1" dirty="0">
                <a:solidFill>
                  <a:srgbClr val="000080"/>
                </a:solidFill>
                <a:highlight>
                  <a:srgbClr val="FFFFFF"/>
                </a:highlight>
                <a:latin typeface="Consolas" panose="020B0609020204030204" pitchFamily="49" charset="0"/>
              </a:rPr>
              <a:t>=</a:t>
            </a:r>
            <a:r>
              <a:rPr lang="en-US" sz="2400" b="0" dirty="0" err="1">
                <a:solidFill>
                  <a:srgbClr val="000000"/>
                </a:solidFill>
                <a:highlight>
                  <a:srgbClr val="FFFFFF"/>
                </a:highlight>
                <a:latin typeface="Consolas" panose="020B0609020204030204" pitchFamily="49" charset="0"/>
              </a:rPr>
              <a:t>LRmodel</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param_grid</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parameters</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scoring</a:t>
            </a:r>
            <a:r>
              <a:rPr lang="en-US" sz="2400" b="1" dirty="0">
                <a:solidFill>
                  <a:srgbClr val="000080"/>
                </a:solidFill>
                <a:highlight>
                  <a:srgbClr val="FFFFFF"/>
                </a:highlight>
                <a:latin typeface="Consolas" panose="020B0609020204030204" pitchFamily="49" charset="0"/>
              </a:rPr>
              <a:t>=</a:t>
            </a:r>
            <a:r>
              <a:rPr lang="en-US" sz="2400" b="0" dirty="0">
                <a:solidFill>
                  <a:srgbClr val="808080"/>
                </a:solidFill>
                <a:highlight>
                  <a:srgbClr val="FFFFFF"/>
                </a:highlight>
                <a:latin typeface="Consolas" panose="020B0609020204030204" pitchFamily="49" charset="0"/>
              </a:rPr>
              <a:t>'accuracy'</a:t>
            </a:r>
            <a:r>
              <a:rPr lang="en-US" sz="2400" b="1" dirty="0">
                <a:solidFill>
                  <a:srgbClr val="000080"/>
                </a:solidFill>
                <a:highlight>
                  <a:srgbClr val="FFFFFF"/>
                </a:highlight>
                <a:latin typeface="Consolas" panose="020B0609020204030204" pitchFamily="49" charset="0"/>
              </a:rPr>
              <a:t>,</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cv</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5</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a:solidFill>
                  <a:srgbClr val="008000"/>
                </a:solidFill>
                <a:highlight>
                  <a:srgbClr val="FFFFFF"/>
                </a:highlight>
                <a:latin typeface="Consolas" panose="020B0609020204030204" pitchFamily="49" charset="0"/>
              </a:rPr>
              <a:t>#Number of folds</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a:t>
            </a:r>
            <a:r>
              <a:rPr lang="en-US" sz="2400" b="0" dirty="0" err="1">
                <a:solidFill>
                  <a:srgbClr val="000000"/>
                </a:solidFill>
                <a:highlight>
                  <a:srgbClr val="FFFFFF"/>
                </a:highlight>
                <a:latin typeface="Consolas" panose="020B0609020204030204" pitchFamily="49" charset="0"/>
              </a:rPr>
              <a:t>n_jobs</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1</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a:solidFill>
                  <a:srgbClr val="008000"/>
                </a:solidFill>
                <a:highlight>
                  <a:srgbClr val="FFFFFF"/>
                </a:highlight>
                <a:latin typeface="Consolas" panose="020B0609020204030204" pitchFamily="49" charset="0"/>
              </a:rPr>
              <a:t>#How many threads to use (-1=all)</a:t>
            </a:r>
            <a:endParaRPr lang="en-US" sz="2400" b="0" dirty="0">
              <a:solidFill>
                <a:srgbClr val="000000"/>
              </a:solidFill>
              <a:highlight>
                <a:srgbClr val="FFFFFF"/>
              </a:highlight>
              <a:latin typeface="Consolas" panose="020B0609020204030204" pitchFamily="49" charset="0"/>
            </a:endParaRPr>
          </a:p>
          <a:p>
            <a:r>
              <a:rPr lang="en-US" sz="2400" b="0" dirty="0">
                <a:solidFill>
                  <a:srgbClr val="000000"/>
                </a:solidFill>
                <a:highlight>
                  <a:srgbClr val="FFFFFF"/>
                </a:highlight>
                <a:latin typeface="Consolas" panose="020B0609020204030204" pitchFamily="49" charset="0"/>
              </a:rPr>
              <a:t>						   verbose</a:t>
            </a:r>
            <a:r>
              <a:rPr lang="en-US" sz="2400" b="1" dirty="0">
                <a:solidFill>
                  <a:srgbClr val="000080"/>
                </a:solidFill>
                <a:highlight>
                  <a:srgbClr val="FFFFFF"/>
                </a:highlight>
                <a:latin typeface="Consolas" panose="020B0609020204030204" pitchFamily="49" charset="0"/>
              </a:rPr>
              <a:t>=</a:t>
            </a:r>
            <a:r>
              <a:rPr lang="en-US" sz="2400" b="0" dirty="0">
                <a:solidFill>
                  <a:srgbClr val="FF0000"/>
                </a:solidFill>
                <a:highlight>
                  <a:srgbClr val="FFFFFF"/>
                </a:highlight>
                <a:latin typeface="Consolas" panose="020B0609020204030204" pitchFamily="49" charset="0"/>
              </a:rPr>
              <a:t>5</a:t>
            </a:r>
            <a:r>
              <a:rPr lang="en-US" sz="2400" b="1" dirty="0">
                <a:solidFill>
                  <a:srgbClr val="000080"/>
                </a:solidFill>
                <a:highlight>
                  <a:srgbClr val="FFFFFF"/>
                </a:highlight>
                <a:latin typeface="Consolas" panose="020B0609020204030204" pitchFamily="49" charset="0"/>
              </a:rPr>
              <a:t>)</a:t>
            </a:r>
            <a:r>
              <a:rPr lang="en-US" sz="2400" b="0" dirty="0">
                <a:solidFill>
                  <a:srgbClr val="000000"/>
                </a:solidFill>
                <a:highlight>
                  <a:srgbClr val="FFFFFF"/>
                </a:highlight>
                <a:latin typeface="Consolas" panose="020B0609020204030204" pitchFamily="49" charset="0"/>
              </a:rPr>
              <a:t> </a:t>
            </a:r>
            <a:r>
              <a:rPr lang="en-US" sz="2400" b="0" dirty="0">
                <a:solidFill>
                  <a:srgbClr val="008000"/>
                </a:solidFill>
                <a:highlight>
                  <a:srgbClr val="FFFFFF"/>
                </a:highlight>
                <a:latin typeface="Consolas" panose="020B0609020204030204" pitchFamily="49" charset="0"/>
              </a:rPr>
              <a:t>#How much information to show</a:t>
            </a:r>
            <a:endParaRPr lang="en-US" sz="2400" dirty="0">
              <a:latin typeface="Consolas" panose="020B0609020204030204" pitchFamily="49" charset="0"/>
            </a:endParaRPr>
          </a:p>
        </p:txBody>
      </p:sp>
    </p:spTree>
    <p:extLst>
      <p:ext uri="{BB962C8B-B14F-4D97-AF65-F5344CB8AC3E}">
        <p14:creationId xmlns:p14="http://schemas.microsoft.com/office/powerpoint/2010/main" val="640886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GridSearchCV</a:t>
            </a:r>
          </a:p>
          <a:p>
            <a:r>
              <a:rPr lang="en-US" dirty="0"/>
              <a:t>All parameters for </a:t>
            </a:r>
            <a:r>
              <a:rPr lang="en-US" dirty="0">
                <a:hlinkClick r:id="rId2"/>
              </a:rPr>
              <a:t>linear regression</a:t>
            </a:r>
            <a:endParaRPr lang="en-US" dirty="0"/>
          </a:p>
          <a:p>
            <a:r>
              <a:rPr lang="en-US" dirty="0"/>
              <a:t>Settings for </a:t>
            </a:r>
            <a:r>
              <a:rPr lang="en-US" dirty="0">
                <a:hlinkClick r:id="rId3"/>
              </a:rPr>
              <a:t>GridSearchCV</a:t>
            </a:r>
            <a:endParaRPr lang="en-US" dirty="0"/>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err="1"/>
              <a:t>Sklearn</a:t>
            </a:r>
            <a:endParaRPr lang="en-US" dirty="0"/>
          </a:p>
        </p:txBody>
      </p:sp>
      <p:sp>
        <p:nvSpPr>
          <p:cNvPr id="8" name="TextBox 7">
            <a:extLst>
              <a:ext uri="{FF2B5EF4-FFF2-40B4-BE49-F238E27FC236}">
                <a16:creationId xmlns:a16="http://schemas.microsoft.com/office/drawing/2014/main" id="{EEAC223D-0C64-48F6-B445-955B55A55197}"/>
              </a:ext>
            </a:extLst>
          </p:cNvPr>
          <p:cNvSpPr txBox="1"/>
          <p:nvPr/>
        </p:nvSpPr>
        <p:spPr>
          <a:xfrm>
            <a:off x="1050131" y="3925052"/>
            <a:ext cx="15166571" cy="4832092"/>
          </a:xfrm>
          <a:prstGeom prst="rect">
            <a:avLst/>
          </a:prstGeom>
          <a:noFill/>
        </p:spPr>
        <p:txBody>
          <a:bodyPr wrap="square">
            <a:spAutoFit/>
          </a:bodyPr>
          <a:lstStyle/>
          <a:p>
            <a:r>
              <a:rPr lang="en-US" sz="2800" dirty="0" err="1">
                <a:solidFill>
                  <a:srgbClr val="000000"/>
                </a:solidFill>
                <a:highlight>
                  <a:srgbClr val="FFFFFF"/>
                </a:highlight>
                <a:latin typeface="Consolas" panose="020B0609020204030204" pitchFamily="49" charset="0"/>
              </a:rPr>
              <a:t>grid_search</a:t>
            </a:r>
            <a:r>
              <a:rPr lang="en-US" sz="2800" dirty="0">
                <a:solidFill>
                  <a:srgbClr val="000000"/>
                </a:solidFill>
                <a:highlight>
                  <a:srgbClr val="FFFFFF"/>
                </a:highlight>
                <a:latin typeface="Consolas" panose="020B0609020204030204" pitchFamily="49" charset="0"/>
              </a:rPr>
              <a:t>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grid_search</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fit</a:t>
            </a:r>
            <a:r>
              <a:rPr lang="en-US" sz="2800" b="1" dirty="0">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X_train</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y_train</a:t>
            </a:r>
            <a:r>
              <a:rPr lang="en-US" sz="2800" b="1" dirty="0">
                <a:solidFill>
                  <a:srgbClr val="000080"/>
                </a:solidFill>
                <a:highlight>
                  <a:srgbClr val="FFFFFF"/>
                </a:highlight>
                <a:latin typeface="Consolas" panose="020B0609020204030204" pitchFamily="49" charset="0"/>
              </a:rPr>
              <a:t>)</a:t>
            </a:r>
            <a:endParaRPr lang="en-US" sz="2800" b="0" dirty="0">
              <a:solidFill>
                <a:srgbClr val="000000"/>
              </a:solidFill>
              <a:highlight>
                <a:srgbClr val="FFFFFF"/>
              </a:highlight>
              <a:latin typeface="Consolas" panose="020B0609020204030204" pitchFamily="49" charset="0"/>
            </a:endParaRPr>
          </a:p>
          <a:p>
            <a:r>
              <a:rPr lang="en-US" sz="2800" b="0" dirty="0">
                <a:solidFill>
                  <a:srgbClr val="008000"/>
                </a:solidFill>
                <a:highlight>
                  <a:srgbClr val="FFFFFF"/>
                </a:highlight>
                <a:latin typeface="Consolas" panose="020B0609020204030204" pitchFamily="49" charset="0"/>
              </a:rPr>
              <a:t># Get the best score and model settings</a:t>
            </a:r>
            <a:endParaRPr lang="en-US" sz="2800" b="0" dirty="0">
              <a:solidFill>
                <a:srgbClr val="000000"/>
              </a:solidFill>
              <a:highlight>
                <a:srgbClr val="FFFFFF"/>
              </a:highlight>
              <a:latin typeface="Consolas" panose="020B0609020204030204" pitchFamily="49" charset="0"/>
            </a:endParaRPr>
          </a:p>
          <a:p>
            <a:r>
              <a:rPr lang="en-US" sz="2800" b="0" dirty="0" err="1">
                <a:solidFill>
                  <a:srgbClr val="000000"/>
                </a:solidFill>
                <a:highlight>
                  <a:srgbClr val="FFFFFF"/>
                </a:highlight>
                <a:latin typeface="Consolas" panose="020B0609020204030204" pitchFamily="49" charset="0"/>
              </a:rPr>
              <a:t>best_accuracy</a:t>
            </a:r>
            <a:r>
              <a:rPr lang="en-US" sz="2800" b="0" dirty="0">
                <a:solidFill>
                  <a:srgbClr val="000000"/>
                </a:solidFill>
                <a:highlight>
                  <a:srgbClr val="FFFFFF"/>
                </a:highlight>
                <a:latin typeface="Consolas" panose="020B0609020204030204" pitchFamily="49" charset="0"/>
              </a:rPr>
              <a:t>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grid_search</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best_score</a:t>
            </a:r>
            <a:r>
              <a:rPr lang="en-US" sz="2800" b="0" dirty="0">
                <a:solidFill>
                  <a:srgbClr val="000000"/>
                </a:solidFill>
                <a:highlight>
                  <a:srgbClr val="FFFFFF"/>
                </a:highlight>
                <a:latin typeface="Consolas" panose="020B0609020204030204" pitchFamily="49" charset="0"/>
              </a:rPr>
              <a:t>_ </a:t>
            </a:r>
          </a:p>
          <a:p>
            <a:r>
              <a:rPr lang="en-US" sz="2800" b="0" dirty="0" err="1">
                <a:solidFill>
                  <a:srgbClr val="000000"/>
                </a:solidFill>
                <a:highlight>
                  <a:srgbClr val="FFFFFF"/>
                </a:highlight>
                <a:latin typeface="Consolas" panose="020B0609020204030204" pitchFamily="49" charset="0"/>
              </a:rPr>
              <a:t>best_parameters</a:t>
            </a:r>
            <a:r>
              <a:rPr lang="en-US" sz="2800" b="0" dirty="0">
                <a:solidFill>
                  <a:srgbClr val="000000"/>
                </a:solidFill>
                <a:highlight>
                  <a:srgbClr val="FFFFFF"/>
                </a:highlight>
                <a:latin typeface="Consolas" panose="020B0609020204030204" pitchFamily="49" charset="0"/>
              </a:rPr>
              <a:t>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grid_search</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best_params</a:t>
            </a:r>
            <a:r>
              <a:rPr lang="en-US" sz="2800" b="0" dirty="0">
                <a:solidFill>
                  <a:srgbClr val="000000"/>
                </a:solidFill>
                <a:highlight>
                  <a:srgbClr val="FFFFFF"/>
                </a:highlight>
                <a:latin typeface="Consolas" panose="020B0609020204030204" pitchFamily="49" charset="0"/>
              </a:rPr>
              <a:t>_</a:t>
            </a:r>
          </a:p>
          <a:p>
            <a:r>
              <a:rPr lang="en-US" sz="2800" b="0" dirty="0">
                <a:solidFill>
                  <a:srgbClr val="008000"/>
                </a:solidFill>
                <a:highlight>
                  <a:srgbClr val="FFFFFF"/>
                </a:highlight>
                <a:latin typeface="Consolas" panose="020B0609020204030204" pitchFamily="49" charset="0"/>
              </a:rPr>
              <a:t># </a:t>
            </a:r>
            <a:r>
              <a:rPr lang="en-US" sz="2800" b="0" dirty="0" err="1">
                <a:solidFill>
                  <a:srgbClr val="008000"/>
                </a:solidFill>
                <a:highlight>
                  <a:srgbClr val="FFFFFF"/>
                </a:highlight>
                <a:latin typeface="Consolas" panose="020B0609020204030204" pitchFamily="49" charset="0"/>
              </a:rPr>
              <a:t>grid_search</a:t>
            </a:r>
            <a:r>
              <a:rPr lang="en-US" sz="2800" b="0" dirty="0">
                <a:solidFill>
                  <a:srgbClr val="008000"/>
                </a:solidFill>
                <a:highlight>
                  <a:srgbClr val="FFFFFF"/>
                </a:highlight>
                <a:latin typeface="Consolas" panose="020B0609020204030204" pitchFamily="49" charset="0"/>
              </a:rPr>
              <a:t> now also contains the best model</a:t>
            </a:r>
            <a:endParaRPr lang="en-US" sz="2800" b="0" dirty="0">
              <a:solidFill>
                <a:srgbClr val="000000"/>
              </a:solidFill>
              <a:highlight>
                <a:srgbClr val="FFFFFF"/>
              </a:highlight>
              <a:latin typeface="Consolas" panose="020B0609020204030204" pitchFamily="49" charset="0"/>
            </a:endParaRPr>
          </a:p>
          <a:p>
            <a:r>
              <a:rPr lang="en-US" sz="2800" b="0" dirty="0">
                <a:solidFill>
                  <a:srgbClr val="008000"/>
                </a:solidFill>
                <a:highlight>
                  <a:srgbClr val="FFFFFF"/>
                </a:highlight>
                <a:latin typeface="Consolas" panose="020B0609020204030204" pitchFamily="49" charset="0"/>
              </a:rPr>
              <a:t># we can use this immediately to test our test set</a:t>
            </a:r>
            <a:endParaRPr lang="en-US" sz="2800" b="0" dirty="0">
              <a:solidFill>
                <a:srgbClr val="000000"/>
              </a:solidFill>
              <a:highlight>
                <a:srgbClr val="FFFFFF"/>
              </a:highlight>
              <a:latin typeface="Consolas" panose="020B0609020204030204" pitchFamily="49" charset="0"/>
            </a:endParaRPr>
          </a:p>
          <a:p>
            <a:endParaRPr lang="en-US" sz="2800" b="0" dirty="0">
              <a:solidFill>
                <a:srgbClr val="000000"/>
              </a:solidFill>
              <a:highlight>
                <a:srgbClr val="FFFFFF"/>
              </a:highlight>
              <a:latin typeface="Consolas" panose="020B0609020204030204" pitchFamily="49" charset="0"/>
            </a:endParaRPr>
          </a:p>
          <a:p>
            <a:r>
              <a:rPr lang="en-US" sz="2800" b="0" dirty="0">
                <a:solidFill>
                  <a:srgbClr val="008000"/>
                </a:solidFill>
                <a:highlight>
                  <a:srgbClr val="FFFFFF"/>
                </a:highlight>
                <a:latin typeface="Consolas" panose="020B0609020204030204" pitchFamily="49" charset="0"/>
              </a:rPr>
              <a:t># </a:t>
            </a:r>
            <a:r>
              <a:rPr lang="en-US" sz="2800" b="0" dirty="0" err="1">
                <a:solidFill>
                  <a:srgbClr val="008000"/>
                </a:solidFill>
                <a:highlight>
                  <a:srgbClr val="FFFFFF"/>
                </a:highlight>
                <a:latin typeface="Consolas" panose="020B0609020204030204" pitchFamily="49" charset="0"/>
              </a:rPr>
              <a:t>classification_report</a:t>
            </a:r>
            <a:r>
              <a:rPr lang="en-US" sz="2800" b="0" dirty="0">
                <a:solidFill>
                  <a:srgbClr val="008000"/>
                </a:solidFill>
                <a:highlight>
                  <a:srgbClr val="FFFFFF"/>
                </a:highlight>
                <a:latin typeface="Consolas" panose="020B0609020204030204" pitchFamily="49" charset="0"/>
              </a:rPr>
              <a:t>: shows all interesting metrics in one</a:t>
            </a:r>
            <a:endParaRPr lang="en-US" sz="2800" b="0" dirty="0">
              <a:solidFill>
                <a:srgbClr val="000000"/>
              </a:solidFill>
              <a:highlight>
                <a:srgbClr val="FFFFFF"/>
              </a:highlight>
              <a:latin typeface="Consolas" panose="020B0609020204030204" pitchFamily="49" charset="0"/>
            </a:endParaRPr>
          </a:p>
          <a:p>
            <a:r>
              <a:rPr lang="en-US" sz="2800" b="1" dirty="0">
                <a:solidFill>
                  <a:srgbClr val="0000FF"/>
                </a:solidFill>
                <a:highlight>
                  <a:srgbClr val="FFFFFF"/>
                </a:highlight>
                <a:latin typeface="Consolas" panose="020B0609020204030204" pitchFamily="49" charset="0"/>
              </a:rPr>
              <a:t>from</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sklearn</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metrics</a:t>
            </a:r>
            <a:r>
              <a:rPr lang="en-US" sz="2800" b="0" dirty="0">
                <a:solidFill>
                  <a:srgbClr val="000000"/>
                </a:solidFill>
                <a:highlight>
                  <a:srgbClr val="FFFFFF"/>
                </a:highlight>
                <a:latin typeface="Consolas" panose="020B0609020204030204" pitchFamily="49" charset="0"/>
              </a:rPr>
              <a:t> </a:t>
            </a:r>
            <a:r>
              <a:rPr lang="en-US" sz="2800" b="1" dirty="0">
                <a:solidFill>
                  <a:srgbClr val="0000FF"/>
                </a:solidFill>
                <a:highlight>
                  <a:srgbClr val="FFFFFF"/>
                </a:highlight>
                <a:latin typeface="Consolas" panose="020B0609020204030204" pitchFamily="49" charset="0"/>
              </a:rPr>
              <a:t>import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classification_report</a:t>
            </a:r>
            <a:endParaRPr lang="en-US" sz="2800" b="0" dirty="0">
              <a:solidFill>
                <a:srgbClr val="000000"/>
              </a:solidFill>
              <a:highlight>
                <a:srgbClr val="FFFFFF"/>
              </a:highlight>
              <a:latin typeface="Consolas" panose="020B0609020204030204" pitchFamily="49" charset="0"/>
            </a:endParaRPr>
          </a:p>
          <a:p>
            <a:r>
              <a:rPr lang="en-US" sz="2800" b="0" dirty="0" err="1">
                <a:solidFill>
                  <a:srgbClr val="000000"/>
                </a:solidFill>
                <a:highlight>
                  <a:srgbClr val="FFFFFF"/>
                </a:highlight>
                <a:latin typeface="Consolas" panose="020B0609020204030204" pitchFamily="49" charset="0"/>
              </a:rPr>
              <a:t>y_pred</a:t>
            </a:r>
            <a:r>
              <a:rPr lang="en-US" sz="2800" b="0" dirty="0">
                <a:solidFill>
                  <a:srgbClr val="000000"/>
                </a:solidFill>
                <a:highlight>
                  <a:srgbClr val="FFFFFF"/>
                </a:highlight>
                <a:latin typeface="Consolas" panose="020B0609020204030204" pitchFamily="49" charset="0"/>
              </a:rPr>
              <a:t> </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grid_search</a:t>
            </a:r>
            <a:r>
              <a:rPr lang="en-US" sz="2800" b="1" dirty="0" err="1">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predict</a:t>
            </a:r>
            <a:r>
              <a:rPr lang="en-US" sz="2800" b="1" dirty="0">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X_test</a:t>
            </a:r>
            <a:r>
              <a:rPr lang="en-US" sz="2800" b="1" dirty="0">
                <a:solidFill>
                  <a:srgbClr val="000080"/>
                </a:solidFill>
                <a:highlight>
                  <a:srgbClr val="FFFFFF"/>
                </a:highlight>
                <a:latin typeface="Consolas" panose="020B0609020204030204" pitchFamily="49" charset="0"/>
              </a:rPr>
              <a:t>)</a:t>
            </a:r>
            <a:endParaRPr lang="en-US" sz="2800" b="0" dirty="0">
              <a:solidFill>
                <a:srgbClr val="000000"/>
              </a:solidFill>
              <a:highlight>
                <a:srgbClr val="FFFFFF"/>
              </a:highlight>
              <a:latin typeface="Consolas" panose="020B0609020204030204" pitchFamily="49" charset="0"/>
            </a:endParaRPr>
          </a:p>
          <a:p>
            <a:r>
              <a:rPr lang="en-US" sz="2800" b="1" dirty="0">
                <a:solidFill>
                  <a:srgbClr val="0000FF"/>
                </a:solidFill>
                <a:highlight>
                  <a:srgbClr val="FFFFFF"/>
                </a:highlight>
                <a:latin typeface="Consolas" panose="020B0609020204030204" pitchFamily="49" charset="0"/>
              </a:rPr>
              <a:t>print</a:t>
            </a:r>
            <a:r>
              <a:rPr lang="en-US" sz="2800" b="1" dirty="0">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classification_report</a:t>
            </a:r>
            <a:r>
              <a:rPr lang="en-US" sz="2800" b="1" dirty="0">
                <a:solidFill>
                  <a:srgbClr val="000080"/>
                </a:solidFill>
                <a:highlight>
                  <a:srgbClr val="FFFFFF"/>
                </a:highlight>
                <a:latin typeface="Consolas" panose="020B0609020204030204" pitchFamily="49" charset="0"/>
              </a:rPr>
              <a:t>(</a:t>
            </a:r>
            <a:r>
              <a:rPr lang="en-US" sz="2800" b="0" dirty="0" err="1">
                <a:solidFill>
                  <a:srgbClr val="000000"/>
                </a:solidFill>
                <a:highlight>
                  <a:srgbClr val="FFFFFF"/>
                </a:highlight>
                <a:latin typeface="Consolas" panose="020B0609020204030204" pitchFamily="49" charset="0"/>
              </a:rPr>
              <a:t>y_test</a:t>
            </a:r>
            <a:r>
              <a:rPr lang="en-US" sz="2800" b="1" dirty="0">
                <a:solidFill>
                  <a:srgbClr val="000080"/>
                </a:solidFill>
                <a:highlight>
                  <a:srgbClr val="FFFFFF"/>
                </a:highlight>
                <a:latin typeface="Consolas" panose="020B0609020204030204" pitchFamily="49" charset="0"/>
              </a:rPr>
              <a:t>,</a:t>
            </a:r>
            <a:r>
              <a:rPr lang="en-US" sz="2800" b="0" dirty="0">
                <a:solidFill>
                  <a:srgbClr val="000000"/>
                </a:solidFill>
                <a:highlight>
                  <a:srgbClr val="FFFFFF"/>
                </a:highlight>
                <a:latin typeface="Consolas" panose="020B0609020204030204" pitchFamily="49" charset="0"/>
              </a:rPr>
              <a:t> </a:t>
            </a:r>
            <a:r>
              <a:rPr lang="en-US" sz="2800" b="0" dirty="0" err="1">
                <a:solidFill>
                  <a:srgbClr val="000000"/>
                </a:solidFill>
                <a:highlight>
                  <a:srgbClr val="FFFFFF"/>
                </a:highlight>
                <a:latin typeface="Consolas" panose="020B0609020204030204" pitchFamily="49" charset="0"/>
              </a:rPr>
              <a:t>y_pred</a:t>
            </a:r>
            <a:r>
              <a:rPr lang="en-US" sz="2800" b="1" dirty="0">
                <a:solidFill>
                  <a:srgbClr val="000080"/>
                </a:solidFill>
                <a:highlight>
                  <a:srgbClr val="FFFFFF"/>
                </a:highlight>
                <a:latin typeface="Consolas" panose="020B0609020204030204" pitchFamily="49" charset="0"/>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2562369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RandomizedSearchCV</a:t>
            </a:r>
          </a:p>
          <a:p>
            <a:r>
              <a:rPr lang="en-US" dirty="0"/>
              <a:t>All parameters for </a:t>
            </a:r>
            <a:r>
              <a:rPr lang="en-US" dirty="0">
                <a:hlinkClick r:id="rId2"/>
              </a:rPr>
              <a:t>linear regression</a:t>
            </a:r>
            <a:endParaRPr lang="en-US" dirty="0"/>
          </a:p>
          <a:p>
            <a:r>
              <a:rPr lang="en-US" dirty="0"/>
              <a:t>Settings for </a:t>
            </a:r>
            <a:r>
              <a:rPr lang="en-US" dirty="0">
                <a:hlinkClick r:id="rId3"/>
              </a:rPr>
              <a:t>RandomizedSearchCV</a:t>
            </a:r>
            <a:endParaRPr lang="en-US" dirty="0"/>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err="1"/>
              <a:t>Sklearn</a:t>
            </a:r>
            <a:endParaRPr lang="en-US" dirty="0"/>
          </a:p>
        </p:txBody>
      </p:sp>
      <p:sp>
        <p:nvSpPr>
          <p:cNvPr id="7" name="TextBox 6">
            <a:extLst>
              <a:ext uri="{FF2B5EF4-FFF2-40B4-BE49-F238E27FC236}">
                <a16:creationId xmlns:a16="http://schemas.microsoft.com/office/drawing/2014/main" id="{23144BB6-2057-4360-B38D-378CE058B9BA}"/>
              </a:ext>
            </a:extLst>
          </p:cNvPr>
          <p:cNvSpPr txBox="1"/>
          <p:nvPr/>
        </p:nvSpPr>
        <p:spPr>
          <a:xfrm>
            <a:off x="302593" y="3792915"/>
            <a:ext cx="18070703" cy="6494085"/>
          </a:xfrm>
          <a:prstGeom prst="rect">
            <a:avLst/>
          </a:prstGeom>
          <a:noFill/>
        </p:spPr>
        <p:txBody>
          <a:bodyPr wrap="square">
            <a:spAutoFit/>
          </a:bodyPr>
          <a:lstStyle/>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sklearn</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model_selection</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RandomizedSearchCV</a:t>
            </a:r>
          </a:p>
          <a:p>
            <a:r>
              <a:rPr lang="en-US" sz="3200" b="0" dirty="0">
                <a:solidFill>
                  <a:srgbClr val="008000"/>
                </a:solidFill>
                <a:highlight>
                  <a:srgbClr val="FFFFFF"/>
                </a:highlight>
                <a:latin typeface="Consolas" panose="020B0609020204030204" pitchFamily="49" charset="0"/>
              </a:rPr>
              <a:t># distributions</a:t>
            </a:r>
            <a:endParaRPr lang="en-US" sz="3200" b="0" dirty="0">
              <a:solidFill>
                <a:srgbClr val="000000"/>
              </a:solidFill>
              <a:highlight>
                <a:srgbClr val="FFFFFF"/>
              </a:highlight>
              <a:latin typeface="Consolas" panose="020B0609020204030204" pitchFamily="49" charset="0"/>
            </a:endParaRPr>
          </a:p>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scipy</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stats</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uniform</a:t>
            </a:r>
          </a:p>
          <a:p>
            <a:r>
              <a:rPr lang="en-US" sz="3200" b="0" dirty="0">
                <a:solidFill>
                  <a:srgbClr val="000000"/>
                </a:solidFill>
                <a:highlight>
                  <a:srgbClr val="FFFFFF"/>
                </a:highlight>
                <a:latin typeface="Consolas" panose="020B0609020204030204" pitchFamily="49" charset="0"/>
              </a:rPr>
              <a:t>parameters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'penalty'</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'l1'</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'l2'</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			         </a:t>
            </a:r>
            <a:r>
              <a:rPr lang="en-US" sz="3200" b="0" dirty="0">
                <a:solidFill>
                  <a:srgbClr val="808080"/>
                </a:solidFill>
                <a:highlight>
                  <a:srgbClr val="FFFFFF"/>
                </a:highlight>
                <a:latin typeface="Consolas" panose="020B0609020204030204" pitchFamily="49" charset="0"/>
              </a:rPr>
              <a:t>'C'</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uniform</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0.01</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20</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8000"/>
                </a:solidFill>
                <a:highlight>
                  <a:srgbClr val="FFFFFF"/>
                </a:highlight>
                <a:latin typeface="Consolas" panose="020B0609020204030204" pitchFamily="49" charset="0"/>
              </a:rPr>
              <a:t># Amount of random parameters to test (Note: not yet </a:t>
            </a:r>
            <a:r>
              <a:rPr lang="en-US" sz="3200" b="0" dirty="0" err="1">
                <a:solidFill>
                  <a:srgbClr val="008000"/>
                </a:solidFill>
                <a:highlight>
                  <a:srgbClr val="FFFFFF"/>
                </a:highlight>
                <a:latin typeface="Consolas" panose="020B0609020204030204" pitchFamily="49" charset="0"/>
              </a:rPr>
              <a:t>xK</a:t>
            </a:r>
            <a:r>
              <a:rPr lang="en-US" sz="3200" b="0" dirty="0">
                <a:solidFill>
                  <a:srgbClr val="008000"/>
                </a:solidFill>
                <a:highlight>
                  <a:srgbClr val="FFFFFF"/>
                </a:highlight>
                <a:latin typeface="Consolas" panose="020B0609020204030204" pitchFamily="49" charset="0"/>
              </a:rPr>
              <a:t> folds)</a:t>
            </a:r>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n_iter_search</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a:solidFill>
                  <a:srgbClr val="FF0000"/>
                </a:solidFill>
                <a:highlight>
                  <a:srgbClr val="FFFFFF"/>
                </a:highlight>
                <a:latin typeface="Consolas" panose="020B0609020204030204" pitchFamily="49" charset="0"/>
              </a:rPr>
              <a:t>20</a:t>
            </a:r>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random_search</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RandomizedSearchCV</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estimator=model</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7"/>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param_distributions</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parameters</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7"/>
            <a:r>
              <a:rPr lang="da-DK" sz="3200" b="0" dirty="0">
                <a:solidFill>
                  <a:srgbClr val="000000"/>
                </a:solidFill>
                <a:highlight>
                  <a:srgbClr val="FFFFFF"/>
                </a:highlight>
                <a:latin typeface="Consolas" panose="020B0609020204030204" pitchFamily="49" charset="0"/>
              </a:rPr>
              <a:t>								    cv</a:t>
            </a:r>
            <a:r>
              <a:rPr lang="da-DK" sz="3200" b="1" dirty="0">
                <a:solidFill>
                  <a:srgbClr val="000080"/>
                </a:solidFill>
                <a:highlight>
                  <a:srgbClr val="FFFFFF"/>
                </a:highlight>
                <a:latin typeface="Consolas" panose="020B0609020204030204" pitchFamily="49" charset="0"/>
              </a:rPr>
              <a:t>=</a:t>
            </a:r>
            <a:r>
              <a:rPr lang="da-DK" sz="3200" b="0" dirty="0">
                <a:solidFill>
                  <a:srgbClr val="FF0000"/>
                </a:solidFill>
                <a:highlight>
                  <a:srgbClr val="FFFFFF"/>
                </a:highlight>
                <a:latin typeface="Consolas" panose="020B0609020204030204" pitchFamily="49" charset="0"/>
              </a:rPr>
              <a:t>5</a:t>
            </a:r>
            <a:r>
              <a:rPr lang="da-DK" sz="3200" b="1" dirty="0">
                <a:solidFill>
                  <a:srgbClr val="000080"/>
                </a:solidFill>
                <a:highlight>
                  <a:srgbClr val="FFFFFF"/>
                </a:highlight>
                <a:latin typeface="Consolas" panose="020B0609020204030204" pitchFamily="49" charset="0"/>
              </a:rPr>
              <a:t>,</a:t>
            </a:r>
            <a:r>
              <a:rPr lang="da-DK" sz="3200" b="0" dirty="0">
                <a:solidFill>
                  <a:srgbClr val="000000"/>
                </a:solidFill>
                <a:highlight>
                  <a:srgbClr val="FFFFFF"/>
                </a:highlight>
                <a:latin typeface="Consolas" panose="020B0609020204030204" pitchFamily="49" charset="0"/>
              </a:rPr>
              <a:t> </a:t>
            </a:r>
            <a:r>
              <a:rPr lang="da-DK" sz="3200" b="0" dirty="0">
                <a:solidFill>
                  <a:srgbClr val="008000"/>
                </a:solidFill>
                <a:highlight>
                  <a:srgbClr val="FFFFFF"/>
                </a:highlight>
                <a:latin typeface="Consolas" panose="020B0609020204030204" pitchFamily="49" charset="0"/>
              </a:rPr>
              <a:t>#20 iterations * 5 K-folds = 100 models</a:t>
            </a:r>
            <a:endParaRPr lang="da-DK" sz="3200" b="0" dirty="0">
              <a:solidFill>
                <a:srgbClr val="000000"/>
              </a:solidFill>
              <a:highlight>
                <a:srgbClr val="FFFFFF"/>
              </a:highlight>
              <a:latin typeface="Consolas" panose="020B0609020204030204" pitchFamily="49" charset="0"/>
            </a:endParaRPr>
          </a:p>
          <a:p>
            <a:pPr lvl="7"/>
            <a:r>
              <a:rPr lang="pt-BR" sz="3200" b="0" dirty="0">
                <a:solidFill>
                  <a:srgbClr val="000000"/>
                </a:solidFill>
                <a:highlight>
                  <a:srgbClr val="FFFFFF"/>
                </a:highlight>
                <a:latin typeface="Consolas" panose="020B0609020204030204" pitchFamily="49" charset="0"/>
              </a:rPr>
              <a:t>								    n_iter</a:t>
            </a:r>
            <a:r>
              <a:rPr lang="pt-BR" sz="3200" b="1" dirty="0">
                <a:solidFill>
                  <a:srgbClr val="000080"/>
                </a:solidFill>
                <a:highlight>
                  <a:srgbClr val="FFFFFF"/>
                </a:highlight>
                <a:latin typeface="Consolas" panose="020B0609020204030204" pitchFamily="49" charset="0"/>
              </a:rPr>
              <a:t>=</a:t>
            </a:r>
            <a:r>
              <a:rPr lang="pt-BR" sz="3200" b="0" dirty="0">
                <a:solidFill>
                  <a:srgbClr val="000000"/>
                </a:solidFill>
                <a:highlight>
                  <a:srgbClr val="FFFFFF"/>
                </a:highlight>
                <a:latin typeface="Consolas" panose="020B0609020204030204" pitchFamily="49" charset="0"/>
              </a:rPr>
              <a:t>n_iter_search</a:t>
            </a:r>
            <a:r>
              <a:rPr lang="pt-BR" sz="3200" b="1" dirty="0">
                <a:solidFill>
                  <a:srgbClr val="000080"/>
                </a:solidFill>
                <a:highlight>
                  <a:srgbClr val="FFFFFF"/>
                </a:highlight>
                <a:latin typeface="Consolas" panose="020B0609020204030204" pitchFamily="49" charset="0"/>
              </a:rPr>
              <a:t>,</a:t>
            </a:r>
            <a:endParaRPr lang="pt-BR" sz="3200" b="0" dirty="0">
              <a:solidFill>
                <a:srgbClr val="000000"/>
              </a:solidFill>
              <a:highlight>
                <a:srgbClr val="FFFFFF"/>
              </a:highlight>
              <a:latin typeface="Consolas" panose="020B0609020204030204" pitchFamily="49" charset="0"/>
            </a:endParaRPr>
          </a:p>
          <a:p>
            <a:pPr lvl="7"/>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n_jobs</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1</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7"/>
            <a:r>
              <a:rPr lang="en-US" sz="3200" b="0" dirty="0">
                <a:solidFill>
                  <a:srgbClr val="000000"/>
                </a:solidFill>
                <a:highlight>
                  <a:srgbClr val="FFFFFF"/>
                </a:highlight>
                <a:latin typeface="Consolas" panose="020B0609020204030204" pitchFamily="49" charset="0"/>
              </a:rPr>
              <a:t>								    verbose</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5</a:t>
            </a:r>
            <a:r>
              <a:rPr lang="en-US" sz="3200" b="1" dirty="0">
                <a:solidFill>
                  <a:srgbClr val="000080"/>
                </a:solidFill>
                <a:highlight>
                  <a:srgbClr val="FFFFFF"/>
                </a:highlight>
                <a:latin typeface="Consolas" panose="020B0609020204030204" pitchFamily="49" charset="0"/>
              </a:rPr>
              <a:t>)</a:t>
            </a:r>
            <a:endParaRPr lang="en-US" sz="3200" dirty="0">
              <a:latin typeface="Consolas" panose="020B0609020204030204" pitchFamily="49" charset="0"/>
            </a:endParaRPr>
          </a:p>
        </p:txBody>
      </p:sp>
    </p:spTree>
    <p:extLst>
      <p:ext uri="{BB962C8B-B14F-4D97-AF65-F5344CB8AC3E}">
        <p14:creationId xmlns:p14="http://schemas.microsoft.com/office/powerpoint/2010/main" val="2176005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BayesSearchCV</a:t>
            </a:r>
          </a:p>
          <a:p>
            <a:r>
              <a:rPr lang="en-US" dirty="0"/>
              <a:t>All parameters for </a:t>
            </a:r>
            <a:r>
              <a:rPr lang="en-US" dirty="0">
                <a:hlinkClick r:id="rId2"/>
              </a:rPr>
              <a:t>linear regression</a:t>
            </a:r>
            <a:endParaRPr lang="en-US" dirty="0"/>
          </a:p>
          <a:p>
            <a:r>
              <a:rPr lang="en-US" dirty="0"/>
              <a:t>Settings for </a:t>
            </a:r>
            <a:r>
              <a:rPr lang="en-US" dirty="0">
                <a:hlinkClick r:id="rId3"/>
              </a:rPr>
              <a:t>BayesSearchCV</a:t>
            </a:r>
            <a:endParaRPr lang="en-US" dirty="0"/>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err="1"/>
              <a:t>Sklearn</a:t>
            </a:r>
            <a:endParaRPr lang="en-US" dirty="0"/>
          </a:p>
        </p:txBody>
      </p:sp>
      <p:sp>
        <p:nvSpPr>
          <p:cNvPr id="9" name="TextBox 8">
            <a:extLst>
              <a:ext uri="{FF2B5EF4-FFF2-40B4-BE49-F238E27FC236}">
                <a16:creationId xmlns:a16="http://schemas.microsoft.com/office/drawing/2014/main" id="{EFB5A210-7AB3-426F-BED7-6257519B18BE}"/>
              </a:ext>
            </a:extLst>
          </p:cNvPr>
          <p:cNvSpPr txBox="1"/>
          <p:nvPr/>
        </p:nvSpPr>
        <p:spPr>
          <a:xfrm>
            <a:off x="102482" y="3792915"/>
            <a:ext cx="18185518" cy="6494085"/>
          </a:xfrm>
          <a:prstGeom prst="rect">
            <a:avLst/>
          </a:prstGeom>
          <a:noFill/>
        </p:spPr>
        <p:txBody>
          <a:bodyPr wrap="square">
            <a:spAutoFit/>
          </a:bodyPr>
          <a:lstStyle/>
          <a:p>
            <a:r>
              <a:rPr lang="en-US" sz="3200" dirty="0">
                <a:solidFill>
                  <a:srgbClr val="008000"/>
                </a:solidFill>
                <a:highlight>
                  <a:srgbClr val="FFFFFF"/>
                </a:highlight>
                <a:latin typeface="Consolas" panose="020B0609020204030204" pitchFamily="49" charset="0"/>
              </a:rPr>
              <a:t>#Bayessearch cv </a:t>
            </a:r>
            <a:r>
              <a:rPr lang="en-US" sz="3200" dirty="0" err="1">
                <a:solidFill>
                  <a:srgbClr val="008000"/>
                </a:solidFill>
                <a:highlight>
                  <a:srgbClr val="FFFFFF"/>
                </a:highlight>
                <a:latin typeface="Consolas" panose="020B0609020204030204" pitchFamily="49" charset="0"/>
              </a:rPr>
              <a:t>uit</a:t>
            </a:r>
            <a:r>
              <a:rPr lang="en-US" sz="3200" dirty="0">
                <a:solidFill>
                  <a:srgbClr val="008000"/>
                </a:solidFill>
                <a:highlight>
                  <a:srgbClr val="FFFFFF"/>
                </a:highlight>
                <a:latin typeface="Consolas" panose="020B0609020204030204" pitchFamily="49" charset="0"/>
              </a:rPr>
              <a:t> Scikit-optimize</a:t>
            </a:r>
            <a:endParaRPr lang="en-US" sz="3200" dirty="0">
              <a:solidFill>
                <a:srgbClr val="000000"/>
              </a:solidFill>
              <a:highlight>
                <a:srgbClr val="FFFFFF"/>
              </a:highlight>
              <a:latin typeface="Consolas" panose="020B0609020204030204" pitchFamily="49" charset="0"/>
            </a:endParaRPr>
          </a:p>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skopt</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BayesSearchCV </a:t>
            </a:r>
            <a:r>
              <a:rPr lang="en-US" sz="3200" b="0" dirty="0">
                <a:solidFill>
                  <a:srgbClr val="008000"/>
                </a:solidFill>
                <a:highlight>
                  <a:srgbClr val="FFFFFF"/>
                </a:highlight>
                <a:latin typeface="Consolas" panose="020B0609020204030204" pitchFamily="49" charset="0"/>
              </a:rPr>
              <a:t>#scikit-optimize: pip install scikit-optimize</a:t>
            </a:r>
            <a:endParaRPr lang="en-US" sz="3200" b="0" dirty="0">
              <a:solidFill>
                <a:srgbClr val="000000"/>
              </a:solidFill>
              <a:highlight>
                <a:srgbClr val="FFFFFF"/>
              </a:highlight>
              <a:latin typeface="Consolas" panose="020B0609020204030204" pitchFamily="49" charset="0"/>
            </a:endParaRPr>
          </a:p>
          <a:p>
            <a:r>
              <a:rPr lang="en-US" sz="3200" b="1" dirty="0">
                <a:solidFill>
                  <a:srgbClr val="0000FF"/>
                </a:solidFill>
                <a:highlight>
                  <a:srgbClr val="FFFFFF"/>
                </a:highlight>
                <a:latin typeface="Consolas" panose="020B0609020204030204" pitchFamily="49" charset="0"/>
              </a:rPr>
              <a:t>from</a:t>
            </a:r>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skopt</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space</a:t>
            </a:r>
            <a:r>
              <a:rPr lang="en-US" sz="3200" b="0" dirty="0">
                <a:solidFill>
                  <a:srgbClr val="000000"/>
                </a:solidFill>
                <a:highlight>
                  <a:srgbClr val="FFFFFF"/>
                </a:highlight>
                <a:latin typeface="Consolas" panose="020B0609020204030204" pitchFamily="49" charset="0"/>
              </a:rPr>
              <a:t> </a:t>
            </a:r>
            <a:r>
              <a:rPr lang="en-US" sz="3200" b="1" dirty="0">
                <a:solidFill>
                  <a:srgbClr val="0000FF"/>
                </a:solidFill>
                <a:highlight>
                  <a:srgbClr val="FFFFFF"/>
                </a:highlight>
                <a:latin typeface="Consolas" panose="020B0609020204030204" pitchFamily="49" charset="0"/>
              </a:rPr>
              <a:t>import</a:t>
            </a:r>
            <a:r>
              <a:rPr lang="en-US" sz="3200" b="0" dirty="0">
                <a:solidFill>
                  <a:srgbClr val="000000"/>
                </a:solidFill>
                <a:highlight>
                  <a:srgbClr val="FFFFFF"/>
                </a:highlight>
                <a:latin typeface="Consolas" panose="020B0609020204030204" pitchFamily="49" charset="0"/>
              </a:rPr>
              <a:t> Real</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Categorical</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Integer</a:t>
            </a:r>
          </a:p>
          <a:p>
            <a:r>
              <a:rPr lang="en-US" sz="3200" b="0" dirty="0">
                <a:solidFill>
                  <a:srgbClr val="000000"/>
                </a:solidFill>
                <a:highlight>
                  <a:srgbClr val="FFFFFF"/>
                </a:highlight>
                <a:latin typeface="Consolas" panose="020B0609020204030204" pitchFamily="49" charset="0"/>
              </a:rPr>
              <a:t>parameters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a:t>
            </a:r>
            <a:r>
              <a:rPr lang="en-US" sz="3200" b="0" dirty="0" err="1">
                <a:solidFill>
                  <a:srgbClr val="808080"/>
                </a:solidFill>
                <a:highlight>
                  <a:srgbClr val="FFFFFF"/>
                </a:highlight>
                <a:latin typeface="Consolas" panose="020B0609020204030204" pitchFamily="49" charset="0"/>
              </a:rPr>
              <a:t>penalty'</a:t>
            </a:r>
            <a:r>
              <a:rPr lang="en-US" sz="3200" b="1" dirty="0" err="1">
                <a:solidFill>
                  <a:srgbClr val="000080"/>
                </a:solidFill>
                <a:highlight>
                  <a:srgbClr val="FFFFFF"/>
                </a:highlight>
                <a:latin typeface="Consolas" panose="020B0609020204030204" pitchFamily="49" charset="0"/>
              </a:rPr>
              <a:t>:</a:t>
            </a:r>
            <a:r>
              <a:rPr lang="en-US" sz="3200" b="0" dirty="0" err="1">
                <a:solidFill>
                  <a:srgbClr val="000000"/>
                </a:solidFill>
                <a:highlight>
                  <a:srgbClr val="FFFFFF"/>
                </a:highlight>
                <a:latin typeface="Consolas" panose="020B0609020204030204" pitchFamily="49" charset="0"/>
              </a:rPr>
              <a:t>Categorical</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'l1'</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'l2'</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0000"/>
                </a:solidFill>
                <a:highlight>
                  <a:srgbClr val="FFFFFF"/>
                </a:highlight>
                <a:latin typeface="Consolas" panose="020B0609020204030204" pitchFamily="49" charset="0"/>
              </a:rPr>
              <a:t>			        </a:t>
            </a:r>
            <a:r>
              <a:rPr lang="en-US" sz="3200" b="0" dirty="0">
                <a:solidFill>
                  <a:srgbClr val="808080"/>
                </a:solidFill>
                <a:highlight>
                  <a:srgbClr val="FFFFFF"/>
                </a:highlight>
                <a:latin typeface="Consolas" panose="020B0609020204030204" pitchFamily="49" charset="0"/>
              </a:rPr>
              <a:t>'C'</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Real</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0.01</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20</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prior</a:t>
            </a:r>
            <a:r>
              <a:rPr lang="en-US" sz="3200" b="1" dirty="0">
                <a:solidFill>
                  <a:srgbClr val="000080"/>
                </a:solidFill>
                <a:highlight>
                  <a:srgbClr val="FFFFFF"/>
                </a:highlight>
                <a:latin typeface="Consolas" panose="020B0609020204030204" pitchFamily="49" charset="0"/>
              </a:rPr>
              <a:t>=</a:t>
            </a:r>
            <a:r>
              <a:rPr lang="en-US" sz="3200" b="0" dirty="0">
                <a:solidFill>
                  <a:srgbClr val="808080"/>
                </a:solidFill>
                <a:highlight>
                  <a:srgbClr val="FFFFFF"/>
                </a:highlight>
                <a:latin typeface="Consolas" panose="020B0609020204030204" pitchFamily="49" charset="0"/>
              </a:rPr>
              <a:t>'uniform'</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r>
              <a:rPr lang="en-US" sz="3200" b="0" dirty="0">
                <a:solidFill>
                  <a:srgbClr val="008000"/>
                </a:solidFill>
                <a:highlight>
                  <a:srgbClr val="FFFFFF"/>
                </a:highlight>
                <a:latin typeface="Consolas" panose="020B0609020204030204" pitchFamily="49" charset="0"/>
              </a:rPr>
              <a:t># Amount of random parameters to test before optimizing (Note: not yet </a:t>
            </a:r>
            <a:r>
              <a:rPr lang="en-US" sz="3200" b="0" dirty="0" err="1">
                <a:solidFill>
                  <a:srgbClr val="008000"/>
                </a:solidFill>
                <a:highlight>
                  <a:srgbClr val="FFFFFF"/>
                </a:highlight>
                <a:latin typeface="Consolas" panose="020B0609020204030204" pitchFamily="49" charset="0"/>
              </a:rPr>
              <a:t>xK</a:t>
            </a:r>
            <a:r>
              <a:rPr lang="en-US" sz="3200" b="0" dirty="0">
                <a:solidFill>
                  <a:srgbClr val="008000"/>
                </a:solidFill>
                <a:highlight>
                  <a:srgbClr val="FFFFFF"/>
                </a:highlight>
                <a:latin typeface="Consolas" panose="020B0609020204030204" pitchFamily="49" charset="0"/>
              </a:rPr>
              <a:t> folds)</a:t>
            </a:r>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n_iter_search</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0" dirty="0">
                <a:solidFill>
                  <a:srgbClr val="FF0000"/>
                </a:solidFill>
                <a:highlight>
                  <a:srgbClr val="FFFFFF"/>
                </a:highlight>
                <a:latin typeface="Consolas" panose="020B0609020204030204" pitchFamily="49" charset="0"/>
              </a:rPr>
              <a:t>20</a:t>
            </a:r>
            <a:endParaRPr lang="en-US" sz="3200" b="0" dirty="0">
              <a:solidFill>
                <a:srgbClr val="000000"/>
              </a:solidFill>
              <a:highlight>
                <a:srgbClr val="FFFFFF"/>
              </a:highlight>
              <a:latin typeface="Consolas" panose="020B0609020204030204" pitchFamily="49" charset="0"/>
            </a:endParaRPr>
          </a:p>
          <a:p>
            <a:r>
              <a:rPr lang="en-US" sz="3200" b="0" dirty="0" err="1">
                <a:solidFill>
                  <a:srgbClr val="000000"/>
                </a:solidFill>
                <a:highlight>
                  <a:srgbClr val="FFFFFF"/>
                </a:highlight>
                <a:latin typeface="Consolas" panose="020B0609020204030204" pitchFamily="49" charset="0"/>
              </a:rPr>
              <a:t>random_search</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BayesSearchCV</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estimator</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model</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5"/>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search_spaces</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parameters</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5"/>
            <a:r>
              <a:rPr lang="en-US" sz="3200" b="0" dirty="0">
                <a:solidFill>
                  <a:srgbClr val="000000"/>
                </a:solidFill>
                <a:highlight>
                  <a:srgbClr val="FFFFFF"/>
                </a:highlight>
                <a:latin typeface="Consolas" panose="020B0609020204030204" pitchFamily="49" charset="0"/>
              </a:rPr>
              <a:t>							  cv</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5</a:t>
            </a:r>
            <a:r>
              <a:rPr lang="en-US" sz="3200" b="1" dirty="0">
                <a:solidFill>
                  <a:srgbClr val="000080"/>
                </a:solidFill>
                <a:highlight>
                  <a:srgbClr val="FFFFFF"/>
                </a:highlight>
                <a:latin typeface="Consolas" panose="020B0609020204030204" pitchFamily="49" charset="0"/>
              </a:rPr>
              <a:t>,	</a:t>
            </a:r>
            <a:endParaRPr lang="en-US" sz="3200" b="0" dirty="0">
              <a:solidFill>
                <a:srgbClr val="000000"/>
              </a:solidFill>
              <a:highlight>
                <a:srgbClr val="FFFFFF"/>
              </a:highlight>
              <a:latin typeface="Consolas" panose="020B0609020204030204" pitchFamily="49" charset="0"/>
            </a:endParaRPr>
          </a:p>
          <a:p>
            <a:pPr lvl="5"/>
            <a:r>
              <a:rPr lang="pt-BR" sz="3200" b="0" dirty="0">
                <a:solidFill>
                  <a:srgbClr val="000000"/>
                </a:solidFill>
                <a:highlight>
                  <a:srgbClr val="FFFFFF"/>
                </a:highlight>
                <a:latin typeface="Consolas" panose="020B0609020204030204" pitchFamily="49" charset="0"/>
              </a:rPr>
              <a:t>							  n_iter</a:t>
            </a:r>
            <a:r>
              <a:rPr lang="pt-BR" sz="3200" b="1" dirty="0">
                <a:solidFill>
                  <a:srgbClr val="000080"/>
                </a:solidFill>
                <a:highlight>
                  <a:srgbClr val="FFFFFF"/>
                </a:highlight>
                <a:latin typeface="Consolas" panose="020B0609020204030204" pitchFamily="49" charset="0"/>
              </a:rPr>
              <a:t>=</a:t>
            </a:r>
            <a:r>
              <a:rPr lang="pt-BR" sz="3200" b="0" dirty="0">
                <a:solidFill>
                  <a:srgbClr val="000000"/>
                </a:solidFill>
                <a:highlight>
                  <a:srgbClr val="FFFFFF"/>
                </a:highlight>
                <a:latin typeface="Consolas" panose="020B0609020204030204" pitchFamily="49" charset="0"/>
              </a:rPr>
              <a:t>n_iter_search</a:t>
            </a:r>
            <a:r>
              <a:rPr lang="pt-BR" sz="3200" b="1" dirty="0">
                <a:solidFill>
                  <a:srgbClr val="000080"/>
                </a:solidFill>
                <a:highlight>
                  <a:srgbClr val="FFFFFF"/>
                </a:highlight>
                <a:latin typeface="Consolas" panose="020B0609020204030204" pitchFamily="49" charset="0"/>
              </a:rPr>
              <a:t>,</a:t>
            </a:r>
            <a:endParaRPr lang="pt-BR" sz="3200" b="0" dirty="0">
              <a:solidFill>
                <a:srgbClr val="000000"/>
              </a:solidFill>
              <a:highlight>
                <a:srgbClr val="FFFFFF"/>
              </a:highlight>
              <a:latin typeface="Consolas" panose="020B0609020204030204" pitchFamily="49" charset="0"/>
            </a:endParaRPr>
          </a:p>
          <a:p>
            <a:pPr lvl="5"/>
            <a:r>
              <a:rPr lang="en-US" sz="3200" b="0" dirty="0">
                <a:solidFill>
                  <a:srgbClr val="000000"/>
                </a:solidFill>
                <a:highlight>
                  <a:srgbClr val="FFFFFF"/>
                </a:highlight>
                <a:latin typeface="Consolas" panose="020B0609020204030204" pitchFamily="49" charset="0"/>
              </a:rPr>
              <a:t>							  </a:t>
            </a:r>
            <a:r>
              <a:rPr lang="en-US" sz="3200" b="0" dirty="0" err="1">
                <a:solidFill>
                  <a:srgbClr val="000000"/>
                </a:solidFill>
                <a:highlight>
                  <a:srgbClr val="FFFFFF"/>
                </a:highlight>
                <a:latin typeface="Consolas" panose="020B0609020204030204" pitchFamily="49" charset="0"/>
              </a:rPr>
              <a:t>n_jobs</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000000"/>
                </a:solidFill>
                <a:highlight>
                  <a:srgbClr val="FFFFFF"/>
                </a:highlight>
                <a:latin typeface="Consolas" panose="020B0609020204030204" pitchFamily="49" charset="0"/>
              </a:rPr>
              <a:t> </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1</a:t>
            </a:r>
            <a:r>
              <a:rPr lang="en-US" sz="3200" b="1" dirty="0">
                <a:solidFill>
                  <a:srgbClr val="000080"/>
                </a:solidFill>
                <a:highlight>
                  <a:srgbClr val="FFFFFF"/>
                </a:highlight>
                <a:latin typeface="Consolas" panose="020B0609020204030204" pitchFamily="49" charset="0"/>
              </a:rPr>
              <a:t>,</a:t>
            </a:r>
            <a:endParaRPr lang="en-US" sz="3200" b="0" dirty="0">
              <a:solidFill>
                <a:srgbClr val="000000"/>
              </a:solidFill>
              <a:highlight>
                <a:srgbClr val="FFFFFF"/>
              </a:highlight>
              <a:latin typeface="Consolas" panose="020B0609020204030204" pitchFamily="49" charset="0"/>
            </a:endParaRPr>
          </a:p>
          <a:p>
            <a:pPr lvl="5"/>
            <a:r>
              <a:rPr lang="en-US" sz="3200" b="0" dirty="0">
                <a:solidFill>
                  <a:srgbClr val="000000"/>
                </a:solidFill>
                <a:highlight>
                  <a:srgbClr val="FFFFFF"/>
                </a:highlight>
                <a:latin typeface="Consolas" panose="020B0609020204030204" pitchFamily="49" charset="0"/>
              </a:rPr>
              <a:t>							  verbose</a:t>
            </a:r>
            <a:r>
              <a:rPr lang="en-US" sz="3200" b="1" dirty="0">
                <a:solidFill>
                  <a:srgbClr val="000080"/>
                </a:solidFill>
                <a:highlight>
                  <a:srgbClr val="FFFFFF"/>
                </a:highlight>
                <a:latin typeface="Consolas" panose="020B0609020204030204" pitchFamily="49" charset="0"/>
              </a:rPr>
              <a:t>=</a:t>
            </a:r>
            <a:r>
              <a:rPr lang="en-US" sz="3200" b="0" dirty="0">
                <a:solidFill>
                  <a:srgbClr val="FF0000"/>
                </a:solidFill>
                <a:highlight>
                  <a:srgbClr val="FFFFFF"/>
                </a:highlight>
                <a:latin typeface="Consolas" panose="020B0609020204030204" pitchFamily="49" charset="0"/>
              </a:rPr>
              <a:t>5</a:t>
            </a:r>
            <a:r>
              <a:rPr lang="en-US" sz="3200" b="1" dirty="0">
                <a:solidFill>
                  <a:srgbClr val="000080"/>
                </a:solidFill>
                <a:highlight>
                  <a:srgbClr val="FFFFFF"/>
                </a:highlight>
                <a:latin typeface="Consolas" panose="020B0609020204030204" pitchFamily="49" charset="0"/>
              </a:rPr>
              <a:t>)</a:t>
            </a:r>
            <a:endParaRPr lang="en-US" sz="3200" dirty="0">
              <a:latin typeface="Consolas" panose="020B0609020204030204" pitchFamily="49" charset="0"/>
            </a:endParaRPr>
          </a:p>
        </p:txBody>
      </p:sp>
    </p:spTree>
    <p:extLst>
      <p:ext uri="{BB962C8B-B14F-4D97-AF65-F5344CB8AC3E}">
        <p14:creationId xmlns:p14="http://schemas.microsoft.com/office/powerpoint/2010/main" val="20083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rgbClr val="1D2129"/>
                </a:solidFill>
                <a:latin typeface="Ubuntu"/>
              </a:rPr>
              <a:t>A</a:t>
            </a:r>
            <a:r>
              <a:rPr lang="en-US" b="0" i="0" dirty="0">
                <a:solidFill>
                  <a:srgbClr val="1D2129"/>
                </a:solidFill>
                <a:effectLst/>
                <a:latin typeface="Ubuntu"/>
              </a:rPr>
              <a:t> parameter that is set before the learning process begins</a:t>
            </a:r>
          </a:p>
          <a:p>
            <a:pPr marL="571500" indent="-571500">
              <a:buFont typeface="Arial" panose="020B0604020202020204" pitchFamily="34" charset="0"/>
              <a:buChar char="•"/>
            </a:pPr>
            <a:r>
              <a:rPr lang="en-US" b="0" i="0" dirty="0">
                <a:solidFill>
                  <a:srgbClr val="1D2129"/>
                </a:solidFill>
                <a:effectLst/>
                <a:latin typeface="Ubuntu"/>
              </a:rPr>
              <a:t>Tunable </a:t>
            </a:r>
            <a:endParaRPr lang="en-US" dirty="0">
              <a:solidFill>
                <a:srgbClr val="1D2129"/>
              </a:solidFill>
              <a:latin typeface="Ubuntu"/>
            </a:endParaRPr>
          </a:p>
          <a:p>
            <a:pPr marL="571500" indent="-571500">
              <a:buFont typeface="Arial" panose="020B0604020202020204" pitchFamily="34" charset="0"/>
              <a:buChar char="•"/>
            </a:pPr>
            <a:r>
              <a:rPr lang="en-US" b="0" i="0" dirty="0">
                <a:solidFill>
                  <a:srgbClr val="1D2129"/>
                </a:solidFill>
                <a:effectLst/>
                <a:latin typeface="Ubuntu"/>
              </a:rPr>
              <a:t>Can directly affect how well a model trains</a:t>
            </a: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Hyperparameters</a:t>
            </a:r>
          </a:p>
        </p:txBody>
      </p:sp>
    </p:spTree>
    <p:extLst>
      <p:ext uri="{BB962C8B-B14F-4D97-AF65-F5344CB8AC3E}">
        <p14:creationId xmlns:p14="http://schemas.microsoft.com/office/powerpoint/2010/main" val="241246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rgbClr val="1D2129"/>
                </a:solidFill>
                <a:latin typeface="Ubuntu"/>
              </a:rPr>
              <a:t>Examples:</a:t>
            </a:r>
          </a:p>
          <a:p>
            <a:pPr marL="1257300" lvl="1" indent="-571500">
              <a:buFont typeface="Arial" panose="020B0604020202020204" pitchFamily="34" charset="0"/>
              <a:buChar char="•"/>
            </a:pPr>
            <a:r>
              <a:rPr lang="en-US" dirty="0">
                <a:solidFill>
                  <a:srgbClr val="1D2129"/>
                </a:solidFill>
                <a:latin typeface="Ubuntu"/>
              </a:rPr>
              <a:t>α </a:t>
            </a:r>
          </a:p>
          <a:p>
            <a:pPr marL="1257300" lvl="1" indent="-571500">
              <a:buFont typeface="Arial" panose="020B0604020202020204" pitchFamily="34" charset="0"/>
              <a:buChar char="•"/>
            </a:pPr>
            <a:r>
              <a:rPr lang="en-US" dirty="0">
                <a:solidFill>
                  <a:srgbClr val="1D2129"/>
                </a:solidFill>
                <a:latin typeface="Ubuntu"/>
              </a:rPr>
              <a:t>C </a:t>
            </a:r>
          </a:p>
          <a:p>
            <a:pPr marL="1257300" lvl="1" indent="-571500">
              <a:buFont typeface="Arial" panose="020B0604020202020204" pitchFamily="34" charset="0"/>
              <a:buChar char="•"/>
            </a:pPr>
            <a:r>
              <a:rPr lang="en-US" dirty="0">
                <a:solidFill>
                  <a:srgbClr val="1D2129"/>
                </a:solidFill>
                <a:latin typeface="Ubuntu"/>
              </a:rPr>
              <a:t>Penalty (L1 or L2)</a:t>
            </a:r>
          </a:p>
          <a:p>
            <a:pPr marL="1257300" lvl="1" indent="-571500">
              <a:buFont typeface="Arial" panose="020B0604020202020204" pitchFamily="34" charset="0"/>
              <a:buChar char="•"/>
            </a:pPr>
            <a:r>
              <a:rPr lang="en-US" dirty="0">
                <a:solidFill>
                  <a:srgbClr val="1D2129"/>
                </a:solidFill>
                <a:latin typeface="Ubuntu"/>
              </a:rPr>
              <a:t>Solver (= kernel)</a:t>
            </a:r>
          </a:p>
          <a:p>
            <a:pPr marL="1257300" lvl="1" indent="-571500">
              <a:buFont typeface="Arial" panose="020B0604020202020204" pitchFamily="34" charset="0"/>
              <a:buChar char="•"/>
            </a:pPr>
            <a:endParaRPr lang="en-US" dirty="0">
              <a:solidFill>
                <a:srgbClr val="1D2129"/>
              </a:solidFill>
              <a:latin typeface="Ubuntu"/>
            </a:endParaRPr>
          </a:p>
          <a:p>
            <a:pPr lvl="1"/>
            <a:r>
              <a:rPr lang="en-US" dirty="0">
                <a:solidFill>
                  <a:srgbClr val="1D2129"/>
                </a:solidFill>
                <a:latin typeface="Ubuntu"/>
              </a:rPr>
              <a:t>(future)</a:t>
            </a:r>
          </a:p>
          <a:p>
            <a:pPr marL="1257300" lvl="1" indent="-571500">
              <a:buFont typeface="Arial" panose="020B0604020202020204" pitchFamily="34" charset="0"/>
              <a:buChar char="•"/>
            </a:pPr>
            <a:r>
              <a:rPr lang="en-US" dirty="0">
                <a:solidFill>
                  <a:srgbClr val="1D2129"/>
                </a:solidFill>
                <a:latin typeface="Ubuntu"/>
              </a:rPr>
              <a:t>Learning rate</a:t>
            </a:r>
          </a:p>
          <a:p>
            <a:pPr marL="1257300" lvl="1" indent="-571500">
              <a:buFont typeface="Arial" panose="020B0604020202020204" pitchFamily="34" charset="0"/>
              <a:buChar char="•"/>
            </a:pPr>
            <a:r>
              <a:rPr lang="en-US" dirty="0">
                <a:solidFill>
                  <a:srgbClr val="1D2129"/>
                </a:solidFill>
                <a:latin typeface="Ubuntu"/>
              </a:rPr>
              <a:t>Number of epochs</a:t>
            </a:r>
          </a:p>
          <a:p>
            <a:pPr marL="1257300" lvl="1" indent="-571500">
              <a:buFont typeface="Arial" panose="020B0604020202020204" pitchFamily="34" charset="0"/>
              <a:buChar char="•"/>
            </a:pPr>
            <a:r>
              <a:rPr lang="en-US" dirty="0">
                <a:solidFill>
                  <a:srgbClr val="1D2129"/>
                </a:solidFill>
                <a:latin typeface="Ubuntu"/>
              </a:rPr>
              <a:t>Number of branches in decision trees</a:t>
            </a:r>
          </a:p>
          <a:p>
            <a:pPr marL="1257300" lvl="1" indent="-571500">
              <a:buFont typeface="Arial" panose="020B0604020202020204" pitchFamily="34" charset="0"/>
              <a:buChar char="•"/>
            </a:pPr>
            <a:r>
              <a:rPr lang="en-US" dirty="0">
                <a:solidFill>
                  <a:srgbClr val="1D2129"/>
                </a:solidFill>
                <a:latin typeface="Ubuntu"/>
              </a:rPr>
              <a:t>Number of clusters (E.g. K-means clustering)</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Hyperparameters</a:t>
            </a:r>
          </a:p>
        </p:txBody>
      </p:sp>
    </p:spTree>
    <p:extLst>
      <p:ext uri="{BB962C8B-B14F-4D97-AF65-F5344CB8AC3E}">
        <p14:creationId xmlns:p14="http://schemas.microsoft.com/office/powerpoint/2010/main" val="3138278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dirty="0"/>
              <a:t>Strategies:</a:t>
            </a:r>
          </a:p>
          <a:p>
            <a:pPr marL="571500" indent="-571500">
              <a:buFont typeface="Arial" panose="020B0604020202020204" pitchFamily="34" charset="0"/>
              <a:buChar char="•"/>
            </a:pPr>
            <a:r>
              <a:rPr lang="en-US" dirty="0"/>
              <a:t>Grid Search</a:t>
            </a:r>
          </a:p>
          <a:p>
            <a:pPr marL="571500" indent="-571500">
              <a:buFont typeface="Arial" panose="020B0604020202020204" pitchFamily="34" charset="0"/>
              <a:buChar char="•"/>
            </a:pPr>
            <a:r>
              <a:rPr lang="en-US" dirty="0"/>
              <a:t>Random Search</a:t>
            </a:r>
          </a:p>
          <a:p>
            <a:pPr marL="571500" indent="-571500">
              <a:buFont typeface="Arial" panose="020B0604020202020204" pitchFamily="34" charset="0"/>
              <a:buChar char="•"/>
            </a:pPr>
            <a:r>
              <a:rPr lang="en-US" dirty="0"/>
              <a:t>Bayesian Optimization</a:t>
            </a:r>
          </a:p>
          <a:p>
            <a:pPr marL="571500" indent="-571500">
              <a:buFont typeface="Arial" panose="020B0604020202020204" pitchFamily="34" charset="0"/>
              <a:buChar char="•"/>
            </a:pPr>
            <a:r>
              <a:rPr lang="en-US" dirty="0">
                <a:solidFill>
                  <a:schemeClr val="bg1">
                    <a:lumMod val="50000"/>
                  </a:schemeClr>
                </a:solidFill>
              </a:rPr>
              <a:t>Gradient-Based Optimization</a:t>
            </a:r>
          </a:p>
          <a:p>
            <a:pPr marL="571500" indent="-571500">
              <a:buFont typeface="Arial" panose="020B0604020202020204" pitchFamily="34" charset="0"/>
              <a:buChar char="•"/>
            </a:pPr>
            <a:r>
              <a:rPr lang="en-US" dirty="0">
                <a:solidFill>
                  <a:schemeClr val="bg1">
                    <a:lumMod val="50000"/>
                  </a:schemeClr>
                </a:solidFill>
              </a:rPr>
              <a:t>Evolutionary Optimization</a:t>
            </a:r>
          </a:p>
          <a:p>
            <a:pPr marL="571500" indent="-571500">
              <a:buFont typeface="Arial" panose="020B0604020202020204" pitchFamily="34" charset="0"/>
              <a:buChar char="•"/>
            </a:pPr>
            <a:r>
              <a:rPr lang="en-US" dirty="0">
                <a:solidFill>
                  <a:schemeClr val="bg1">
                    <a:lumMod val="50000"/>
                  </a:schemeClr>
                </a:solidFill>
              </a:rPr>
              <a:t>…</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5</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126080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p:txBody>
          <a:bodyPr/>
          <a:lstStyle/>
          <a:p>
            <a:r>
              <a:rPr lang="en-US" b="1" dirty="0"/>
              <a:t>Grid search</a:t>
            </a:r>
          </a:p>
          <a:p>
            <a:pPr marL="571500" indent="-571500">
              <a:buFont typeface="Arial" panose="020B0604020202020204" pitchFamily="34" charset="0"/>
              <a:buChar char="•"/>
            </a:pPr>
            <a:r>
              <a:rPr lang="en-US" dirty="0"/>
              <a:t>Tries all possible combinations of given hyperparameters</a:t>
            </a:r>
          </a:p>
          <a:p>
            <a:pPr marL="571500" indent="-571500">
              <a:buFont typeface="Arial" panose="020B0604020202020204" pitchFamily="34" charset="0"/>
              <a:buChar char="•"/>
            </a:pPr>
            <a:r>
              <a:rPr lang="en-US" dirty="0"/>
              <a:t>E.g. C=[0.1, 1, 100] &amp; penalty=[‘L1’,’L2’] will try:</a:t>
            </a:r>
          </a:p>
          <a:p>
            <a:pPr marL="1257300" lvl="1" indent="-571500">
              <a:buFont typeface="Arial" panose="020B0604020202020204" pitchFamily="34" charset="0"/>
              <a:buChar char="•"/>
            </a:pPr>
            <a:r>
              <a:rPr lang="en-US" dirty="0"/>
              <a:t>C=0.1 &amp; penalty=‘L1’</a:t>
            </a:r>
          </a:p>
          <a:p>
            <a:pPr marL="1257300" lvl="1" indent="-571500">
              <a:buFont typeface="Arial" panose="020B0604020202020204" pitchFamily="34" charset="0"/>
              <a:buChar char="•"/>
            </a:pPr>
            <a:r>
              <a:rPr lang="en-US" dirty="0"/>
              <a:t>C=1 &amp; penalty=‘L1’</a:t>
            </a:r>
          </a:p>
          <a:p>
            <a:pPr marL="1257300" lvl="1" indent="-571500">
              <a:buFont typeface="Arial" panose="020B0604020202020204" pitchFamily="34" charset="0"/>
              <a:buChar char="•"/>
            </a:pPr>
            <a:r>
              <a:rPr lang="en-US" dirty="0"/>
              <a:t>C=100 &amp; penalty=‘L1’</a:t>
            </a:r>
          </a:p>
          <a:p>
            <a:pPr marL="1257300" lvl="1" indent="-571500">
              <a:buFont typeface="Arial" panose="020B0604020202020204" pitchFamily="34" charset="0"/>
              <a:buChar char="•"/>
            </a:pPr>
            <a:r>
              <a:rPr lang="en-US" dirty="0"/>
              <a:t>C=0.1 &amp; penalty=‘L2’</a:t>
            </a:r>
          </a:p>
          <a:p>
            <a:pPr marL="1257300" lvl="1" indent="-571500">
              <a:buFont typeface="Arial" panose="020B0604020202020204" pitchFamily="34" charset="0"/>
              <a:buChar char="•"/>
            </a:pPr>
            <a:r>
              <a:rPr lang="en-US" dirty="0"/>
              <a:t>C=1 &amp; penalty=‘L2’</a:t>
            </a:r>
          </a:p>
          <a:p>
            <a:pPr marL="1257300" lvl="1" indent="-571500">
              <a:buFont typeface="Arial" panose="020B0604020202020204" pitchFamily="34" charset="0"/>
              <a:buChar char="•"/>
            </a:pPr>
            <a:r>
              <a:rPr lang="en-US" dirty="0"/>
              <a:t>C=100 &amp; penalty=‘L2’</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6</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212615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Grid search</a:t>
            </a:r>
          </a:p>
          <a:p>
            <a:pPr marL="571500" indent="-571500">
              <a:buFont typeface="Arial" panose="020B0604020202020204" pitchFamily="34" charset="0"/>
              <a:buChar char="•"/>
            </a:pPr>
            <a:r>
              <a:rPr lang="en-US" dirty="0"/>
              <a:t>Imagine:</a:t>
            </a:r>
          </a:p>
          <a:p>
            <a:r>
              <a:rPr lang="en-US" dirty="0"/>
              <a:t>parameters = [ {'kernel': ['linear'], 'C': </a:t>
            </a:r>
            <a:r>
              <a:rPr lang="en-US" dirty="0" err="1"/>
              <a:t>np.linspace</a:t>
            </a:r>
            <a:r>
              <a:rPr lang="en-US" dirty="0"/>
              <a:t>(0.01,20,10)},</a:t>
            </a:r>
          </a:p>
          <a:p>
            <a:r>
              <a:rPr lang="en-US" dirty="0"/>
              <a:t>                           {'kernel': ['</a:t>
            </a:r>
            <a:r>
              <a:rPr lang="en-US" dirty="0" err="1"/>
              <a:t>rbf</a:t>
            </a:r>
            <a:r>
              <a:rPr lang="en-US" dirty="0"/>
              <a:t>'], 'C': </a:t>
            </a:r>
            <a:r>
              <a:rPr lang="en-US" dirty="0" err="1"/>
              <a:t>np.linspace</a:t>
            </a:r>
            <a:r>
              <a:rPr lang="en-US" dirty="0"/>
              <a:t>(0.01,20,10),</a:t>
            </a:r>
          </a:p>
          <a:p>
            <a:r>
              <a:rPr lang="en-US" dirty="0"/>
              <a:t> 		                             'gamma': [0.0001, 0.001, 0.01, 0.1, 0.2]},</a:t>
            </a:r>
          </a:p>
          <a:p>
            <a:r>
              <a:rPr lang="en-US" dirty="0"/>
              <a:t>                           {'kernel': ['poly'], 'C':</a:t>
            </a:r>
            <a:r>
              <a:rPr lang="en-US" dirty="0" err="1"/>
              <a:t>np.linspace</a:t>
            </a:r>
            <a:r>
              <a:rPr lang="en-US" dirty="0"/>
              <a:t>(0.01,20,10)} ]</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7</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cxnSp>
        <p:nvCxnSpPr>
          <p:cNvPr id="6" name="Straight Arrow Connector 5">
            <a:extLst>
              <a:ext uri="{FF2B5EF4-FFF2-40B4-BE49-F238E27FC236}">
                <a16:creationId xmlns:a16="http://schemas.microsoft.com/office/drawing/2014/main" id="{58B5464C-BF39-4CB8-AE7D-69A9D092CBFA}"/>
              </a:ext>
            </a:extLst>
          </p:cNvPr>
          <p:cNvCxnSpPr>
            <a:cxnSpLocks/>
          </p:cNvCxnSpPr>
          <p:nvPr/>
        </p:nvCxnSpPr>
        <p:spPr>
          <a:xfrm flipV="1">
            <a:off x="11787447" y="3724102"/>
            <a:ext cx="1396538" cy="349136"/>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FAD436-5A92-4053-B42C-BAE7E67C3375}"/>
              </a:ext>
            </a:extLst>
          </p:cNvPr>
          <p:cNvSpPr txBox="1"/>
          <p:nvPr/>
        </p:nvSpPr>
        <p:spPr>
          <a:xfrm>
            <a:off x="13408429" y="2450456"/>
            <a:ext cx="2951018" cy="584775"/>
          </a:xfrm>
          <a:prstGeom prst="rect">
            <a:avLst/>
          </a:prstGeom>
          <a:noFill/>
        </p:spPr>
        <p:txBody>
          <a:bodyPr wrap="square" rtlCol="0">
            <a:spAutoFit/>
          </a:bodyPr>
          <a:lstStyle/>
          <a:p>
            <a:r>
              <a:rPr lang="en-US" sz="3200" dirty="0"/>
              <a:t>10 possibilities</a:t>
            </a:r>
          </a:p>
        </p:txBody>
      </p:sp>
      <p:cxnSp>
        <p:nvCxnSpPr>
          <p:cNvPr id="9" name="Straight Arrow Connector 8">
            <a:extLst>
              <a:ext uri="{FF2B5EF4-FFF2-40B4-BE49-F238E27FC236}">
                <a16:creationId xmlns:a16="http://schemas.microsoft.com/office/drawing/2014/main" id="{964FE18D-9C66-4441-B7F4-2D6DA34458CC}"/>
              </a:ext>
            </a:extLst>
          </p:cNvPr>
          <p:cNvCxnSpPr>
            <a:cxnSpLocks/>
          </p:cNvCxnSpPr>
          <p:nvPr/>
        </p:nvCxnSpPr>
        <p:spPr>
          <a:xfrm flipV="1">
            <a:off x="13408429" y="3973373"/>
            <a:ext cx="640080" cy="584775"/>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B336F9-0164-4222-BE16-6FBF9B18CBA7}"/>
              </a:ext>
            </a:extLst>
          </p:cNvPr>
          <p:cNvCxnSpPr>
            <a:cxnSpLocks/>
          </p:cNvCxnSpPr>
          <p:nvPr/>
        </p:nvCxnSpPr>
        <p:spPr>
          <a:xfrm flipV="1">
            <a:off x="12331931" y="2760724"/>
            <a:ext cx="1076498" cy="508638"/>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D0E68-AD54-4CA1-8196-78810F6A55BB}"/>
              </a:ext>
            </a:extLst>
          </p:cNvPr>
          <p:cNvSpPr txBox="1"/>
          <p:nvPr/>
        </p:nvSpPr>
        <p:spPr>
          <a:xfrm>
            <a:off x="13188141" y="3424517"/>
            <a:ext cx="3433504" cy="584775"/>
          </a:xfrm>
          <a:prstGeom prst="rect">
            <a:avLst/>
          </a:prstGeom>
          <a:noFill/>
        </p:spPr>
        <p:txBody>
          <a:bodyPr wrap="square" rtlCol="0">
            <a:spAutoFit/>
          </a:bodyPr>
          <a:lstStyle/>
          <a:p>
            <a:r>
              <a:rPr lang="en-US" sz="3200" dirty="0"/>
              <a:t>10 * 5 possibilities</a:t>
            </a:r>
          </a:p>
        </p:txBody>
      </p:sp>
      <p:sp>
        <p:nvSpPr>
          <p:cNvPr id="17" name="TextBox 16">
            <a:extLst>
              <a:ext uri="{FF2B5EF4-FFF2-40B4-BE49-F238E27FC236}">
                <a16:creationId xmlns:a16="http://schemas.microsoft.com/office/drawing/2014/main" id="{44E227AA-2AFC-4E5A-A433-5FF1F1B68E4D}"/>
              </a:ext>
            </a:extLst>
          </p:cNvPr>
          <p:cNvSpPr txBox="1"/>
          <p:nvPr/>
        </p:nvSpPr>
        <p:spPr>
          <a:xfrm>
            <a:off x="12485716" y="6041442"/>
            <a:ext cx="2951018" cy="584775"/>
          </a:xfrm>
          <a:prstGeom prst="rect">
            <a:avLst/>
          </a:prstGeom>
          <a:noFill/>
        </p:spPr>
        <p:txBody>
          <a:bodyPr wrap="square" rtlCol="0">
            <a:spAutoFit/>
          </a:bodyPr>
          <a:lstStyle/>
          <a:p>
            <a:r>
              <a:rPr lang="en-US" sz="3200" dirty="0"/>
              <a:t>10 possibilities</a:t>
            </a:r>
          </a:p>
        </p:txBody>
      </p:sp>
      <p:cxnSp>
        <p:nvCxnSpPr>
          <p:cNvPr id="18" name="Straight Arrow Connector 17">
            <a:extLst>
              <a:ext uri="{FF2B5EF4-FFF2-40B4-BE49-F238E27FC236}">
                <a16:creationId xmlns:a16="http://schemas.microsoft.com/office/drawing/2014/main" id="{17A59997-8D9A-4C65-B1C7-DE4202D5DEF6}"/>
              </a:ext>
            </a:extLst>
          </p:cNvPr>
          <p:cNvCxnSpPr>
            <a:cxnSpLocks/>
          </p:cNvCxnSpPr>
          <p:nvPr/>
        </p:nvCxnSpPr>
        <p:spPr>
          <a:xfrm>
            <a:off x="11903825" y="5768759"/>
            <a:ext cx="581891" cy="445004"/>
          </a:xfrm>
          <a:prstGeom prst="straightConnector1">
            <a:avLst/>
          </a:prstGeom>
          <a:ln w="28575">
            <a:solidFill>
              <a:srgbClr val="44C8F5"/>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D1530D3C-562B-4068-9F81-0DE6F96C55C2}"/>
              </a:ext>
            </a:extLst>
          </p:cNvPr>
          <p:cNvSpPr/>
          <p:nvPr/>
        </p:nvSpPr>
        <p:spPr>
          <a:xfrm>
            <a:off x="15988937" y="2450456"/>
            <a:ext cx="581891" cy="4175761"/>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D270BD24-FCCA-4DB2-926F-300DE4F87451}"/>
              </a:ext>
            </a:extLst>
          </p:cNvPr>
          <p:cNvSpPr txBox="1"/>
          <p:nvPr/>
        </p:nvSpPr>
        <p:spPr>
          <a:xfrm>
            <a:off x="16612392" y="4322458"/>
            <a:ext cx="1898864" cy="400110"/>
          </a:xfrm>
          <a:prstGeom prst="rect">
            <a:avLst/>
          </a:prstGeom>
          <a:noFill/>
        </p:spPr>
        <p:txBody>
          <a:bodyPr wrap="square" rtlCol="0">
            <a:spAutoFit/>
          </a:bodyPr>
          <a:lstStyle/>
          <a:p>
            <a:r>
              <a:rPr lang="en-US" sz="2000" dirty="0"/>
              <a:t>70 possibilities</a:t>
            </a:r>
          </a:p>
        </p:txBody>
      </p:sp>
    </p:spTree>
    <p:extLst>
      <p:ext uri="{BB962C8B-B14F-4D97-AF65-F5344CB8AC3E}">
        <p14:creationId xmlns:p14="http://schemas.microsoft.com/office/powerpoint/2010/main" val="23957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dirty="0"/>
              <a:t>Problem:</a:t>
            </a:r>
          </a:p>
          <a:p>
            <a:pPr marL="571500" indent="-571500">
              <a:buFont typeface="Arial" panose="020B0604020202020204" pitchFamily="34" charset="0"/>
              <a:buChar char="•"/>
            </a:pPr>
            <a:r>
              <a:rPr lang="en-US" dirty="0"/>
              <a:t>Same training set used for all parameters: optimization for this training set</a:t>
            </a:r>
          </a:p>
          <a:p>
            <a:pPr marL="571500" indent="-571500">
              <a:buFont typeface="Arial" panose="020B0604020202020204" pitchFamily="34" charset="0"/>
              <a:buChar char="•"/>
            </a:pPr>
            <a:r>
              <a:rPr lang="en-US" dirty="0"/>
              <a:t>Overfitting on training set</a:t>
            </a:r>
          </a:p>
          <a:p>
            <a:pPr marL="571500" indent="-571500">
              <a:buFont typeface="Arial" panose="020B0604020202020204" pitchFamily="34" charset="0"/>
              <a:buChar char="•"/>
            </a:pPr>
            <a:endParaRPr lang="en-US" dirty="0"/>
          </a:p>
          <a:p>
            <a:r>
              <a:rPr lang="en-US" dirty="0"/>
              <a:t>Solution:</a:t>
            </a:r>
          </a:p>
          <a:p>
            <a:pPr marL="571500" indent="-571500">
              <a:buFont typeface="Arial" panose="020B0604020202020204" pitchFamily="34" charset="0"/>
              <a:buChar char="•"/>
            </a:pPr>
            <a:r>
              <a:rPr lang="en-US" dirty="0"/>
              <a:t>Cross-validation (CV)</a:t>
            </a:r>
          </a:p>
          <a:p>
            <a:pPr marL="1257300" lvl="1"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8</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3727497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0CE9E-7597-40AD-8C25-CDB8E1FF0FD8}"/>
              </a:ext>
            </a:extLst>
          </p:cNvPr>
          <p:cNvSpPr>
            <a:spLocks noGrp="1"/>
          </p:cNvSpPr>
          <p:nvPr>
            <p:ph type="body" sz="quarter" idx="17"/>
          </p:nvPr>
        </p:nvSpPr>
        <p:spPr>
          <a:xfrm>
            <a:off x="998693" y="1868699"/>
            <a:ext cx="16575629" cy="6103800"/>
          </a:xfrm>
        </p:spPr>
        <p:txBody>
          <a:bodyPr/>
          <a:lstStyle/>
          <a:p>
            <a:r>
              <a:rPr lang="en-US" b="1" dirty="0"/>
              <a:t>Cross validation</a:t>
            </a:r>
          </a:p>
          <a:p>
            <a:pPr marL="571500" indent="-571500">
              <a:buFont typeface="Arial" panose="020B0604020202020204" pitchFamily="34" charset="0"/>
              <a:buChar char="•"/>
            </a:pPr>
            <a:r>
              <a:rPr lang="en-US" dirty="0"/>
              <a:t>Split </a:t>
            </a:r>
            <a:r>
              <a:rPr lang="en-US" b="1" dirty="0"/>
              <a:t>training data </a:t>
            </a:r>
            <a:r>
              <a:rPr lang="en-US" dirty="0"/>
              <a:t>in “K” folds =&gt; K-fold cross validation</a:t>
            </a:r>
          </a:p>
          <a:p>
            <a:pPr marL="571500" indent="-571500">
              <a:buFont typeface="Arial" panose="020B0604020202020204" pitchFamily="34" charset="0"/>
              <a:buChar char="•"/>
            </a:pPr>
            <a:r>
              <a:rPr lang="en-US" dirty="0"/>
              <a:t>Train the model K times on different subsets of the data</a:t>
            </a:r>
          </a:p>
          <a:p>
            <a:pPr marL="571500" indent="-571500">
              <a:buFont typeface="Arial" panose="020B0604020202020204" pitchFamily="34" charset="0"/>
              <a:buChar char="•"/>
            </a:pPr>
            <a:endParaRPr lang="en-US" dirty="0"/>
          </a:p>
          <a:p>
            <a:r>
              <a:rPr lang="en-US" dirty="0"/>
              <a:t>Note: testing data is always kept apart (not used for training)</a:t>
            </a:r>
          </a:p>
        </p:txBody>
      </p:sp>
      <p:sp>
        <p:nvSpPr>
          <p:cNvPr id="3" name="Slide Number Placeholder 2">
            <a:extLst>
              <a:ext uri="{FF2B5EF4-FFF2-40B4-BE49-F238E27FC236}">
                <a16:creationId xmlns:a16="http://schemas.microsoft.com/office/drawing/2014/main" id="{87130753-718C-42C4-A80B-748F7862B23B}"/>
              </a:ext>
            </a:extLst>
          </p:cNvPr>
          <p:cNvSpPr>
            <a:spLocks noGrp="1"/>
          </p:cNvSpPr>
          <p:nvPr>
            <p:ph type="sldNum" sz="quarter" idx="12"/>
          </p:nvPr>
        </p:nvSpPr>
        <p:spPr/>
        <p:txBody>
          <a:bodyPr/>
          <a:lstStyle/>
          <a:p>
            <a:fld id="{B7527A74-2D87-4307-9531-5A57D9647EEB}" type="slidenum">
              <a:rPr lang="nl-BE" smtClean="0"/>
              <a:pPr/>
              <a:t>9</a:t>
            </a:fld>
            <a:endParaRPr lang="nl-BE" dirty="0"/>
          </a:p>
        </p:txBody>
      </p:sp>
      <p:sp>
        <p:nvSpPr>
          <p:cNvPr id="4" name="Title 3">
            <a:extLst>
              <a:ext uri="{FF2B5EF4-FFF2-40B4-BE49-F238E27FC236}">
                <a16:creationId xmlns:a16="http://schemas.microsoft.com/office/drawing/2014/main" id="{1F3EAA96-6FA4-45A6-B995-802D0623C97C}"/>
              </a:ext>
            </a:extLst>
          </p:cNvPr>
          <p:cNvSpPr>
            <a:spLocks noGrp="1"/>
          </p:cNvSpPr>
          <p:nvPr>
            <p:ph type="title"/>
          </p:nvPr>
        </p:nvSpPr>
        <p:spPr/>
        <p:txBody>
          <a:bodyPr/>
          <a:lstStyle/>
          <a:p>
            <a:r>
              <a:rPr lang="en-US" dirty="0"/>
              <a:t>Automate optimal hyperparameters</a:t>
            </a:r>
          </a:p>
        </p:txBody>
      </p:sp>
    </p:spTree>
    <p:extLst>
      <p:ext uri="{BB962C8B-B14F-4D97-AF65-F5344CB8AC3E}">
        <p14:creationId xmlns:p14="http://schemas.microsoft.com/office/powerpoint/2010/main" val="3057891500"/>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8314</TotalTime>
  <Words>1514</Words>
  <Application>Microsoft Office PowerPoint</Application>
  <PresentationFormat>Custom</PresentationFormat>
  <Paragraphs>277</Paragraphs>
  <Slides>29</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-apple-system</vt:lpstr>
      <vt:lpstr>Arial</vt:lpstr>
      <vt:lpstr>Arial Rounded MT Bold</vt:lpstr>
      <vt:lpstr>Calibri</vt:lpstr>
      <vt:lpstr>Calibri Light</vt:lpstr>
      <vt:lpstr>Consolas</vt:lpstr>
      <vt:lpstr>Ubuntu</vt:lpstr>
      <vt:lpstr>Howest NL</vt:lpstr>
      <vt:lpstr>Howest EN</vt:lpstr>
      <vt:lpstr>Howest NL met tweede logo</vt:lpstr>
      <vt:lpstr>BIT07 – Machine Learning</vt:lpstr>
      <vt:lpstr>PowerPoint Presentation</vt:lpstr>
      <vt:lpstr>Hyperparameters</vt:lpstr>
      <vt:lpstr>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Automate optimal hyperparameters</vt:lpstr>
      <vt:lpstr>Sklearn</vt:lpstr>
      <vt:lpstr>Sklearn</vt:lpstr>
      <vt:lpstr>Sklearn</vt:lpstr>
      <vt:lpstr>Sklearn</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308</cp:revision>
  <dcterms:created xsi:type="dcterms:W3CDTF">2019-05-02T19:50:51Z</dcterms:created>
  <dcterms:modified xsi:type="dcterms:W3CDTF">2021-11-12T09:30:45Z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